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762" r:id="rId1"/>
  </p:sldMasterIdLst>
  <p:notesMasterIdLst>
    <p:notesMasterId r:id="rId15"/>
  </p:notes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94651" autoAdjust="0"/>
  </p:normalViewPr>
  <p:slideViewPr>
    <p:cSldViewPr snapToGrid="0">
      <p:cViewPr varScale="1">
        <p:scale>
          <a:sx n="105" d="100"/>
          <a:sy n="105" d="100"/>
        </p:scale>
        <p:origin x="714" y="11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5" d="100"/>
          <a:sy n="85" d="100"/>
        </p:scale>
        <p:origin x="3804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478939-93A1-4531-B477-E3C1120FF583}" type="datetimeFigureOut">
              <a:rPr lang="ru-RU" smtClean="0"/>
              <a:t>27.09.2023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A49066-0796-4E77-897E-856B9B36BD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79102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A49066-0796-4E77-897E-856B9B36BD52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94558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A49066-0796-4E77-897E-856B9B36BD52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36879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A49066-0796-4E77-897E-856B9B36BD52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20386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A49066-0796-4E77-897E-856B9B36BD52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68428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A49066-0796-4E77-897E-856B9B36BD52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45823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A49066-0796-4E77-897E-856B9B36BD52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22647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A49066-0796-4E77-897E-856B9B36BD52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523092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A49066-0796-4E77-897E-856B9B36BD52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1933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35B4D0D5-5C68-4F74-A132-EFAE61FEAAFD}" type="datetimeFigureOut">
              <a:rPr lang="ru-RU" smtClean="0"/>
              <a:t>27.09.2023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28323C3-AAFF-4E51-B18D-6BE6BFB6FE96}" type="slidenum">
              <a:rPr lang="ru-RU" smtClean="0"/>
              <a:t>‹#›</a:t>
            </a:fld>
            <a:endParaRPr lang="ru-RU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70397942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4D0D5-5C68-4F74-A132-EFAE61FEAAFD}" type="datetimeFigureOut">
              <a:rPr lang="ru-RU" smtClean="0"/>
              <a:t>27.09.2023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323C3-AAFF-4E51-B18D-6BE6BFB6FE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76835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4D0D5-5C68-4F74-A132-EFAE61FEAAFD}" type="datetimeFigureOut">
              <a:rPr lang="ru-RU" smtClean="0"/>
              <a:t>27.09.2023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323C3-AAFF-4E51-B18D-6BE6BFB6FE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70905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4D0D5-5C68-4F74-A132-EFAE61FEAAFD}" type="datetimeFigureOut">
              <a:rPr lang="ru-RU" smtClean="0"/>
              <a:t>27.09.2023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323C3-AAFF-4E51-B18D-6BE6BFB6FE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28279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5B4D0D5-5C68-4F74-A132-EFAE61FEAAFD}" type="datetimeFigureOut">
              <a:rPr lang="ru-RU" smtClean="0"/>
              <a:t>27.09.2023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28323C3-AAFF-4E51-B18D-6BE6BFB6FE96}" type="slidenum">
              <a:rPr lang="ru-RU" smtClean="0"/>
              <a:t>‹#›</a:t>
            </a:fld>
            <a:endParaRPr lang="ru-RU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26649430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4D0D5-5C68-4F74-A132-EFAE61FEAAFD}" type="datetimeFigureOut">
              <a:rPr lang="ru-RU" smtClean="0"/>
              <a:t>27.09.2023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323C3-AAFF-4E51-B18D-6BE6BFB6FE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80848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4D0D5-5C68-4F74-A132-EFAE61FEAAFD}" type="datetimeFigureOut">
              <a:rPr lang="ru-RU" smtClean="0"/>
              <a:t>27.09.2023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323C3-AAFF-4E51-B18D-6BE6BFB6FE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6136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4D0D5-5C68-4F74-A132-EFAE61FEAAFD}" type="datetimeFigureOut">
              <a:rPr lang="ru-RU" smtClean="0"/>
              <a:t>27.09.2023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323C3-AAFF-4E51-B18D-6BE6BFB6FE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50913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4D0D5-5C68-4F74-A132-EFAE61FEAAFD}" type="datetimeFigureOut">
              <a:rPr lang="ru-RU" smtClean="0"/>
              <a:t>27.09.2023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323C3-AAFF-4E51-B18D-6BE6BFB6FE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34155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5B4D0D5-5C68-4F74-A132-EFAE61FEAAFD}" type="datetimeFigureOut">
              <a:rPr lang="ru-RU" smtClean="0"/>
              <a:t>27.09.2023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28323C3-AAFF-4E51-B18D-6BE6BFB6FE96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6204543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5B4D0D5-5C68-4F74-A132-EFAE61FEAAFD}" type="datetimeFigureOut">
              <a:rPr lang="ru-RU" smtClean="0"/>
              <a:t>27.09.2023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28323C3-AAFF-4E51-B18D-6BE6BFB6FE96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3150210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35B4D0D5-5C68-4F74-A132-EFAE61FEAAFD}" type="datetimeFigureOut">
              <a:rPr lang="ru-RU" smtClean="0"/>
              <a:t>27.09.2023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928323C3-AAFF-4E51-B18D-6BE6BFB6FE96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8163114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289304" y="1453896"/>
            <a:ext cx="9610344" cy="2587752"/>
          </a:xfrm>
        </p:spPr>
        <p:txBody>
          <a:bodyPr/>
          <a:lstStyle/>
          <a:p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мониторинга удовлетворенности работодателей качеством подготовки выпускников за 2023 год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516636" y="69080"/>
            <a:ext cx="11155680" cy="8156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Федеральное государственное бюджетное образовательное </a:t>
            </a:r>
            <a:r>
              <a:rPr lang="ru-RU" sz="1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учреждение </a:t>
            </a: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высшего образования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«Красноярский государственный аграрный </a:t>
            </a:r>
            <a:r>
              <a:rPr lang="ru-RU" sz="1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университет»</a:t>
            </a:r>
            <a:endParaRPr lang="en-US" sz="14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1400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Ачинский</a:t>
            </a:r>
            <a:r>
              <a:rPr lang="ru-RU" sz="14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</a:rPr>
              <a:t>филиал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378871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13" name="Rectangle 5"/>
          <p:cNvSpPr>
            <a:spLocks noChangeArrowheads="1"/>
          </p:cNvSpPr>
          <p:nvPr/>
        </p:nvSpPr>
        <p:spPr bwMode="auto">
          <a:xfrm>
            <a:off x="811160" y="1984018"/>
            <a:ext cx="11380840" cy="10464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7764" tIns="45720" rIns="91440" bIns="76176" numCol="1" anchor="ctr" anchorCtr="0" compatLnSpc="1">
            <a:prstTxWarp prst="textNoShape">
              <a:avLst/>
            </a:prstTxWarp>
            <a:spAutoFit/>
          </a:bodyPr>
          <a:lstStyle>
            <a:lvl1pPr indent="450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alt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en-US" alt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alt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123640" y="254410"/>
            <a:ext cx="127558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РЕЗУЛЬТАТЫ 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</a:rPr>
              <a:t>УДОВЛЕТВОРЕННОСТИ РАБОТОДАТЕЛЕЙ </a:t>
            </a:r>
            <a:endParaRPr lang="ru-RU" b="1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ctr"/>
            <a:r>
              <a:rPr lang="ru-RU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УРОВНЕМ 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</a:rPr>
              <a:t>КОМПЕТЕНЦИЕЙ ВЫПУСКНИКОВ</a:t>
            </a:r>
            <a:endParaRPr lang="ru-RU" dirty="0"/>
          </a:p>
        </p:txBody>
      </p:sp>
      <p:sp>
        <p:nvSpPr>
          <p:cNvPr id="26" name="Rectangle 8"/>
          <p:cNvSpPr>
            <a:spLocks noChangeArrowheads="1"/>
          </p:cNvSpPr>
          <p:nvPr/>
        </p:nvSpPr>
        <p:spPr bwMode="auto">
          <a:xfrm>
            <a:off x="1359158" y="1019862"/>
            <a:ext cx="993448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50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 algn="ctr" defTabSz="914400"/>
            <a:r>
              <a:rPr lang="ru-RU" alt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Направление подготовки 35.04.06 </a:t>
            </a:r>
            <a:r>
              <a:rPr lang="ru-RU" altLang="ru-RU" sz="14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Агроинженерия</a:t>
            </a:r>
            <a:r>
              <a:rPr lang="ru-RU" alt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Электрооборудование и </a:t>
            </a:r>
            <a:r>
              <a:rPr lang="ru-RU" altLang="ru-RU" sz="14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электротехнологии</a:t>
            </a:r>
            <a:r>
              <a:rPr lang="ru-RU" alt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 АПК</a:t>
            </a:r>
          </a:p>
          <a:p>
            <a:pPr lvl="0" algn="ctr" defTabSz="914400"/>
            <a:r>
              <a:rPr lang="ru-RU" alt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анкетировании приняли участие</a:t>
            </a:r>
            <a:r>
              <a:rPr lang="en-US" alt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7 представителей работодателей</a:t>
            </a:r>
            <a:endParaRPr lang="ru-RU" altLang="ru-RU" sz="14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920336" y="4926426"/>
            <a:ext cx="952824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spcAft>
                <a:spcPts val="0"/>
              </a:spcAft>
            </a:pP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Удовлетворенность респондентов компетенциями составляет 94 </a:t>
            </a:r>
            <a:r>
              <a:rPr lang="ru-RU" sz="1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%.</a:t>
            </a:r>
          </a:p>
          <a:p>
            <a:pPr indent="450215" algn="just">
              <a:spcAft>
                <a:spcPts val="0"/>
              </a:spcAft>
            </a:pPr>
            <a:endParaRPr lang="ru-RU" sz="1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Исходя из оценки респондентами уровня своей удовлетворенности различными компетенциями выпускников, наименьший балл отметили в показателе: Уровень общетеоретической подготовки. </a:t>
            </a: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7636014"/>
              </p:ext>
            </p:extLst>
          </p:nvPr>
        </p:nvGraphicFramePr>
        <p:xfrm>
          <a:off x="1920337" y="1593665"/>
          <a:ext cx="9528244" cy="276777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75391">
                  <a:extLst>
                    <a:ext uri="{9D8B030D-6E8A-4147-A177-3AD203B41FA5}">
                      <a16:colId xmlns:a16="http://schemas.microsoft.com/office/drawing/2014/main" val="3096388955"/>
                    </a:ext>
                  </a:extLst>
                </a:gridCol>
                <a:gridCol w="5861304">
                  <a:extLst>
                    <a:ext uri="{9D8B030D-6E8A-4147-A177-3AD203B41FA5}">
                      <a16:colId xmlns:a16="http://schemas.microsoft.com/office/drawing/2014/main" val="231385068"/>
                    </a:ext>
                  </a:extLst>
                </a:gridCol>
                <a:gridCol w="1152144">
                  <a:extLst>
                    <a:ext uri="{9D8B030D-6E8A-4147-A177-3AD203B41FA5}">
                      <a16:colId xmlns:a16="http://schemas.microsoft.com/office/drawing/2014/main" val="981071939"/>
                    </a:ext>
                  </a:extLst>
                </a:gridCol>
                <a:gridCol w="2039405">
                  <a:extLst>
                    <a:ext uri="{9D8B030D-6E8A-4147-A177-3AD203B41FA5}">
                      <a16:colId xmlns:a16="http://schemas.microsoft.com/office/drawing/2014/main" val="229460825"/>
                    </a:ext>
                  </a:extLst>
                </a:gridCol>
              </a:tblGrid>
              <a:tr h="1787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67" marR="476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Вопросы респондентам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67" marR="476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Средний балл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67" marR="476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Оценка уровня удовлетворенности, %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67" marR="47667" marT="0" marB="0"/>
                </a:tc>
                <a:extLst>
                  <a:ext uri="{0D108BD9-81ED-4DB2-BD59-A6C34878D82A}">
                    <a16:rowId xmlns:a16="http://schemas.microsoft.com/office/drawing/2014/main" val="537153399"/>
                  </a:ext>
                </a:extLst>
              </a:tr>
              <a:tr h="857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67" marR="4766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Оценка компетенций выпускников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67" marR="476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9,4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67" marR="476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94,0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67" marR="47667" marT="0" marB="0"/>
                </a:tc>
                <a:extLst>
                  <a:ext uri="{0D108BD9-81ED-4DB2-BD59-A6C34878D82A}">
                    <a16:rowId xmlns:a16="http://schemas.microsoft.com/office/drawing/2014/main" val="1186126863"/>
                  </a:ext>
                </a:extLst>
              </a:tr>
              <a:tr h="1191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1.1.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67" marR="4766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Уровень общетеоретической подготовки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67" marR="476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8,7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67" marR="476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87,0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67" marR="47667" marT="0" marB="0"/>
                </a:tc>
                <a:extLst>
                  <a:ext uri="{0D108BD9-81ED-4DB2-BD59-A6C34878D82A}">
                    <a16:rowId xmlns:a16="http://schemas.microsoft.com/office/drawing/2014/main" val="1246564707"/>
                  </a:ext>
                </a:extLst>
              </a:tr>
              <a:tr h="1191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1.2.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67" marR="4766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Уровень практических знаний и умений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67" marR="476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,8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67" marR="476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67" marR="47667" marT="0" marB="0"/>
                </a:tc>
                <a:extLst>
                  <a:ext uri="{0D108BD9-81ED-4DB2-BD59-A6C34878D82A}">
                    <a16:rowId xmlns:a16="http://schemas.microsoft.com/office/drawing/2014/main" val="1119944300"/>
                  </a:ext>
                </a:extLst>
              </a:tr>
              <a:tr h="1191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1.3.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67" marR="4766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Уровень технической подготовки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67" marR="476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9,7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67" marR="476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67" marR="47667" marT="0" marB="0"/>
                </a:tc>
                <a:extLst>
                  <a:ext uri="{0D108BD9-81ED-4DB2-BD59-A6C34878D82A}">
                    <a16:rowId xmlns:a16="http://schemas.microsoft.com/office/drawing/2014/main" val="2697987690"/>
                  </a:ext>
                </a:extLst>
              </a:tr>
              <a:tr h="1191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1.4.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67" marR="4766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Уровень коммуникабельности, умение работать в команде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67" marR="476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9,2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67" marR="476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92,0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67" marR="47667" marT="0" marB="0"/>
                </a:tc>
                <a:extLst>
                  <a:ext uri="{0D108BD9-81ED-4DB2-BD59-A6C34878D82A}">
                    <a16:rowId xmlns:a16="http://schemas.microsoft.com/office/drawing/2014/main" val="2520935636"/>
                  </a:ext>
                </a:extLst>
              </a:tr>
              <a:tr h="1191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1.5.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67" marR="4766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Уровень способности выпускников к самоорганизации и саморазвитию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67" marR="476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9,3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67" marR="476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93,0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67" marR="47667" marT="0" marB="0"/>
                </a:tc>
                <a:extLst>
                  <a:ext uri="{0D108BD9-81ED-4DB2-BD59-A6C34878D82A}">
                    <a16:rowId xmlns:a16="http://schemas.microsoft.com/office/drawing/2014/main" val="338422191"/>
                  </a:ext>
                </a:extLst>
              </a:tr>
              <a:tr h="1787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1.6.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67" marR="4766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Уровнем владения профессиональными компетенциями, знанием необходимых в работе программ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67" marR="476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9,4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67" marR="476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94,0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67" marR="47667" marT="0" marB="0"/>
                </a:tc>
                <a:extLst>
                  <a:ext uri="{0D108BD9-81ED-4DB2-BD59-A6C34878D82A}">
                    <a16:rowId xmlns:a16="http://schemas.microsoft.com/office/drawing/2014/main" val="1107102584"/>
                  </a:ext>
                </a:extLst>
              </a:tr>
              <a:tr h="2383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1.7.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67" marR="4766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Оцените пожалуйста общий уровень подготовки молодых специалистов – выпускников филиала по пятибалльной оценочной шкале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67" marR="476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9,6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67" marR="476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67" marR="47667" marT="0" marB="0"/>
                </a:tc>
                <a:extLst>
                  <a:ext uri="{0D108BD9-81ED-4DB2-BD59-A6C34878D82A}">
                    <a16:rowId xmlns:a16="http://schemas.microsoft.com/office/drawing/2014/main" val="19065764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562042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13" name="Rectangle 5"/>
          <p:cNvSpPr>
            <a:spLocks noChangeArrowheads="1"/>
          </p:cNvSpPr>
          <p:nvPr/>
        </p:nvSpPr>
        <p:spPr bwMode="auto">
          <a:xfrm>
            <a:off x="811160" y="1984018"/>
            <a:ext cx="11380840" cy="10464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7764" tIns="45720" rIns="91440" bIns="76176" numCol="1" anchor="ctr" anchorCtr="0" compatLnSpc="1">
            <a:prstTxWarp prst="textNoShape">
              <a:avLst/>
            </a:prstTxWarp>
            <a:spAutoFit/>
          </a:bodyPr>
          <a:lstStyle>
            <a:lvl1pPr indent="450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alt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en-US" alt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alt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123640" y="254410"/>
            <a:ext cx="127558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РЕЗУЛЬТАТЫ 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</a:rPr>
              <a:t>УДОВЛЕТВОРЕННОСТИ РАБОТОДАТЕЛЕЙ </a:t>
            </a:r>
            <a:endParaRPr lang="ru-RU" b="1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ctr"/>
            <a:r>
              <a:rPr lang="ru-RU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УРОВНЕМ 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</a:rPr>
              <a:t>КОМПЕТЕНЦИЕЙ ВЫПУСКНИКОВ</a:t>
            </a:r>
            <a:endParaRPr lang="ru-RU" dirty="0"/>
          </a:p>
        </p:txBody>
      </p:sp>
      <p:sp>
        <p:nvSpPr>
          <p:cNvPr id="26" name="Rectangle 8"/>
          <p:cNvSpPr>
            <a:spLocks noChangeArrowheads="1"/>
          </p:cNvSpPr>
          <p:nvPr/>
        </p:nvSpPr>
        <p:spPr bwMode="auto">
          <a:xfrm>
            <a:off x="1359158" y="1019862"/>
            <a:ext cx="1022324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50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 algn="ctr" defTabSz="914400"/>
            <a:r>
              <a:rPr lang="ru-RU" alt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Направление </a:t>
            </a:r>
            <a:r>
              <a:rPr lang="ru-RU" alt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подготовки 20.03.01 </a:t>
            </a:r>
            <a:r>
              <a:rPr lang="ru-RU" altLang="ru-RU" sz="1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Техносферная</a:t>
            </a:r>
            <a:r>
              <a:rPr lang="ru-RU" alt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безопасность, Безопасность технических процессов и производств в </a:t>
            </a:r>
            <a:r>
              <a:rPr lang="ru-RU" alt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АПК</a:t>
            </a:r>
            <a:endParaRPr lang="en-US" altLang="ru-RU" sz="1400" dirty="0" smtClean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 defTabSz="914400"/>
            <a:r>
              <a:rPr lang="ru-RU" alt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анкетировании приняли </a:t>
            </a:r>
            <a:r>
              <a:rPr lang="ru-RU" alt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участие</a:t>
            </a:r>
            <a:r>
              <a:rPr lang="en-US" alt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12 </a:t>
            </a:r>
            <a:r>
              <a:rPr lang="ru-RU" alt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представителей работодателей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359158" y="5091018"/>
            <a:ext cx="970060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spcAft>
                <a:spcPts val="0"/>
              </a:spcAft>
            </a:pP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Удовлетворенность респондентов компетенциями составляет 94 </a:t>
            </a:r>
            <a:r>
              <a:rPr lang="ru-RU" sz="1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%.</a:t>
            </a:r>
          </a:p>
          <a:p>
            <a:pPr indent="450215" algn="just">
              <a:spcAft>
                <a:spcPts val="0"/>
              </a:spcAft>
            </a:pPr>
            <a:endParaRPr lang="ru-RU" sz="1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Исходя из оценки респондентами уровня своей удовлетворенности различными компетенциями выпускников, наименьший балл отметили в показателе: Уровень общетеоретической подготовки. 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7462017"/>
              </p:ext>
            </p:extLst>
          </p:nvPr>
        </p:nvGraphicFramePr>
        <p:xfrm>
          <a:off x="1531522" y="1794833"/>
          <a:ext cx="9528244" cy="276777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67027">
                  <a:extLst>
                    <a:ext uri="{9D8B030D-6E8A-4147-A177-3AD203B41FA5}">
                      <a16:colId xmlns:a16="http://schemas.microsoft.com/office/drawing/2014/main" val="3654972307"/>
                    </a:ext>
                  </a:extLst>
                </a:gridCol>
                <a:gridCol w="5642721">
                  <a:extLst>
                    <a:ext uri="{9D8B030D-6E8A-4147-A177-3AD203B41FA5}">
                      <a16:colId xmlns:a16="http://schemas.microsoft.com/office/drawing/2014/main" val="4111898652"/>
                    </a:ext>
                  </a:extLst>
                </a:gridCol>
                <a:gridCol w="1093697">
                  <a:extLst>
                    <a:ext uri="{9D8B030D-6E8A-4147-A177-3AD203B41FA5}">
                      <a16:colId xmlns:a16="http://schemas.microsoft.com/office/drawing/2014/main" val="322091111"/>
                    </a:ext>
                  </a:extLst>
                </a:gridCol>
                <a:gridCol w="2224799">
                  <a:extLst>
                    <a:ext uri="{9D8B030D-6E8A-4147-A177-3AD203B41FA5}">
                      <a16:colId xmlns:a16="http://schemas.microsoft.com/office/drawing/2014/main" val="2386905093"/>
                    </a:ext>
                  </a:extLst>
                </a:gridCol>
              </a:tblGrid>
              <a:tr h="2939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67" marR="476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Вопросы респондентам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67" marR="476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Средний балл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67" marR="476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Оценка уровня удовлетворенности, %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67" marR="47667" marT="0" marB="0"/>
                </a:tc>
                <a:extLst>
                  <a:ext uri="{0D108BD9-81ED-4DB2-BD59-A6C34878D82A}">
                    <a16:rowId xmlns:a16="http://schemas.microsoft.com/office/drawing/2014/main" val="3471480204"/>
                  </a:ext>
                </a:extLst>
              </a:tr>
              <a:tr h="1409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67" marR="4766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Оценка компетенций выпускников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67" marR="476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9,4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67" marR="476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67" marR="47667" marT="0" marB="0"/>
                </a:tc>
                <a:extLst>
                  <a:ext uri="{0D108BD9-81ED-4DB2-BD59-A6C34878D82A}">
                    <a16:rowId xmlns:a16="http://schemas.microsoft.com/office/drawing/2014/main" val="714441035"/>
                  </a:ext>
                </a:extLst>
              </a:tr>
              <a:tr h="1959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1.1.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67" marR="4766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Уровень общетеоретической подготовки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67" marR="476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8,9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67" marR="476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89,0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67" marR="47667" marT="0" marB="0"/>
                </a:tc>
                <a:extLst>
                  <a:ext uri="{0D108BD9-81ED-4DB2-BD59-A6C34878D82A}">
                    <a16:rowId xmlns:a16="http://schemas.microsoft.com/office/drawing/2014/main" val="3135648126"/>
                  </a:ext>
                </a:extLst>
              </a:tr>
              <a:tr h="1959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1.2.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67" marR="4766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Уровень практических знаний и умений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67" marR="476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9,3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67" marR="476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93,0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67" marR="47667" marT="0" marB="0"/>
                </a:tc>
                <a:extLst>
                  <a:ext uri="{0D108BD9-81ED-4DB2-BD59-A6C34878D82A}">
                    <a16:rowId xmlns:a16="http://schemas.microsoft.com/office/drawing/2014/main" val="1455075248"/>
                  </a:ext>
                </a:extLst>
              </a:tr>
              <a:tr h="1959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1.3.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67" marR="4766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Уровень технической подготовки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67" marR="476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9,4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67" marR="476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94,0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67" marR="47667" marT="0" marB="0"/>
                </a:tc>
                <a:extLst>
                  <a:ext uri="{0D108BD9-81ED-4DB2-BD59-A6C34878D82A}">
                    <a16:rowId xmlns:a16="http://schemas.microsoft.com/office/drawing/2014/main" val="3750026551"/>
                  </a:ext>
                </a:extLst>
              </a:tr>
              <a:tr h="1959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1.4.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67" marR="4766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Уровень коммуникабельности, умение работать в команде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67" marR="476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9,7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67" marR="476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67" marR="47667" marT="0" marB="0"/>
                </a:tc>
                <a:extLst>
                  <a:ext uri="{0D108BD9-81ED-4DB2-BD59-A6C34878D82A}">
                    <a16:rowId xmlns:a16="http://schemas.microsoft.com/office/drawing/2014/main" val="68649029"/>
                  </a:ext>
                </a:extLst>
              </a:tr>
              <a:tr h="1959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1.5.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67" marR="4766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Уровень способности выпускников к самоорганизации и саморазвитию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67" marR="476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9,9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67" marR="476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67" marR="47667" marT="0" marB="0"/>
                </a:tc>
                <a:extLst>
                  <a:ext uri="{0D108BD9-81ED-4DB2-BD59-A6C34878D82A}">
                    <a16:rowId xmlns:a16="http://schemas.microsoft.com/office/drawing/2014/main" val="926994439"/>
                  </a:ext>
                </a:extLst>
              </a:tr>
              <a:tr h="2939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1.6.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67" marR="4766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Уровнем владения профессиональными компетенциями, знанием необходимых в работе программ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67" marR="476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9,1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67" marR="476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91,0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67" marR="47667" marT="0" marB="0"/>
                </a:tc>
                <a:extLst>
                  <a:ext uri="{0D108BD9-81ED-4DB2-BD59-A6C34878D82A}">
                    <a16:rowId xmlns:a16="http://schemas.microsoft.com/office/drawing/2014/main" val="1965792757"/>
                  </a:ext>
                </a:extLst>
              </a:tr>
              <a:tr h="3919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1.7.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67" marR="4766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Оцените пожалуйста общий уровень подготовки молодых специалистов – выпускников филиала по пятибалльной оценочной шкале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67" marR="476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9,2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67" marR="476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92,0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67" marR="47667" marT="0" marB="0"/>
                </a:tc>
                <a:extLst>
                  <a:ext uri="{0D108BD9-81ED-4DB2-BD59-A6C34878D82A}">
                    <a16:rowId xmlns:a16="http://schemas.microsoft.com/office/drawing/2014/main" val="6151487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23832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13" name="Rectangle 5"/>
          <p:cNvSpPr>
            <a:spLocks noChangeArrowheads="1"/>
          </p:cNvSpPr>
          <p:nvPr/>
        </p:nvSpPr>
        <p:spPr bwMode="auto">
          <a:xfrm>
            <a:off x="811160" y="1984018"/>
            <a:ext cx="11380840" cy="10464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7764" tIns="45720" rIns="91440" bIns="76176" numCol="1" anchor="ctr" anchorCtr="0" compatLnSpc="1">
            <a:prstTxWarp prst="textNoShape">
              <a:avLst/>
            </a:prstTxWarp>
            <a:spAutoFit/>
          </a:bodyPr>
          <a:lstStyle>
            <a:lvl1pPr indent="450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alt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en-US" alt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alt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123640" y="254410"/>
            <a:ext cx="127558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АНАЛИЗ 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</a:rPr>
              <a:t>РЕЗУЛЬТАТОВ УДОВЛЕТВОРЕННОСТИ РАБОТОДАТЕЛЕЙ </a:t>
            </a:r>
            <a:endParaRPr lang="en-US" b="1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ctr"/>
            <a:r>
              <a:rPr lang="ru-RU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УРОВНЕМ 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</a:rPr>
              <a:t>КОМПЕТЕНЦИЕЙ ВЫПУСКНИКОВ</a:t>
            </a:r>
            <a:endParaRPr lang="ru-RU" dirty="0"/>
          </a:p>
        </p:txBody>
      </p:sp>
      <p:sp>
        <p:nvSpPr>
          <p:cNvPr id="26" name="Rectangle 8"/>
          <p:cNvSpPr>
            <a:spLocks noChangeArrowheads="1"/>
          </p:cNvSpPr>
          <p:nvPr/>
        </p:nvSpPr>
        <p:spPr bwMode="auto">
          <a:xfrm>
            <a:off x="1389959" y="1083809"/>
            <a:ext cx="10223242" cy="50475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50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 algn="just" defTabSz="914400"/>
            <a:r>
              <a:rPr lang="ru-RU" alt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анкете был приведен набор ключевых компетенций, общих для всех направлений и специальностей, и респондентам предлагалось оценить по десятибалльной шкале, в какой степени, по их мнению, сформированы у выпускников Филиала эти компетенции. В целом удовлетворенность респондентов компетенциями выпускников вузов составляет 94 %.</a:t>
            </a:r>
          </a:p>
          <a:p>
            <a:pPr lvl="0" algn="just" defTabSz="914400"/>
            <a:r>
              <a:rPr lang="ru-RU" alt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Уровень удовлетворённости работодателей качеством подготовки выпускников по направлениям:</a:t>
            </a:r>
          </a:p>
          <a:p>
            <a:pPr lvl="0" algn="just" defTabSz="914400"/>
            <a:r>
              <a:rPr lang="ru-RU" alt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38.03.01 Экономика</a:t>
            </a:r>
            <a:r>
              <a:rPr lang="ru-RU" alt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Финансы и бухгалтерский учет в АПК – 94%.</a:t>
            </a:r>
          </a:p>
          <a:p>
            <a:pPr lvl="0" algn="just" defTabSz="914400"/>
            <a:r>
              <a:rPr lang="ru-RU" alt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21.03.02 Землеустройство </a:t>
            </a:r>
            <a:r>
              <a:rPr lang="ru-RU" alt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 кадастры, Кадастр недвижимости – 93%.</a:t>
            </a:r>
          </a:p>
          <a:p>
            <a:pPr lvl="0" algn="just" defTabSz="914400"/>
            <a:r>
              <a:rPr lang="ru-RU" alt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35.03.06 </a:t>
            </a:r>
            <a:r>
              <a:rPr lang="ru-RU" altLang="ru-RU" sz="1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Агроинженерия</a:t>
            </a:r>
            <a:r>
              <a:rPr lang="ru-RU" alt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Электрооборудование и </a:t>
            </a:r>
            <a:r>
              <a:rPr lang="ru-RU" altLang="ru-RU" sz="1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электротехнологии</a:t>
            </a:r>
            <a:r>
              <a:rPr lang="ru-RU" alt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 АПК– 93,4%.</a:t>
            </a:r>
          </a:p>
          <a:p>
            <a:pPr lvl="0" algn="just" defTabSz="914400"/>
            <a:r>
              <a:rPr lang="ru-RU" alt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35.03.06 </a:t>
            </a:r>
            <a:r>
              <a:rPr lang="ru-RU" altLang="ru-RU" sz="1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Агроинженерия</a:t>
            </a:r>
            <a:r>
              <a:rPr lang="ru-RU" alt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Технические системы в агробизнесе – 93,4%.</a:t>
            </a:r>
          </a:p>
          <a:p>
            <a:pPr lvl="0" algn="just" defTabSz="914400"/>
            <a:r>
              <a:rPr lang="ru-RU" alt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35.04.06 </a:t>
            </a:r>
            <a:r>
              <a:rPr lang="ru-RU" altLang="ru-RU" sz="1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Агроинженерия</a:t>
            </a:r>
            <a:r>
              <a:rPr lang="ru-RU" alt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Электрооборудование и </a:t>
            </a:r>
            <a:r>
              <a:rPr lang="ru-RU" altLang="ru-RU" sz="1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электротехнологии</a:t>
            </a:r>
            <a:r>
              <a:rPr lang="ru-RU" alt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 АПК – 94%.</a:t>
            </a:r>
          </a:p>
          <a:p>
            <a:pPr lvl="0" algn="just" defTabSz="914400"/>
            <a:r>
              <a:rPr lang="ru-RU" alt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20.03.01 </a:t>
            </a:r>
            <a:r>
              <a:rPr lang="ru-RU" altLang="ru-RU" sz="1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Техносферная</a:t>
            </a:r>
            <a:r>
              <a:rPr lang="ru-RU" alt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безопасность, Безопасность технических процессов и производств в АПК – 94%.</a:t>
            </a:r>
          </a:p>
          <a:p>
            <a:pPr lvl="0" algn="just" defTabSz="914400"/>
            <a:r>
              <a:rPr lang="ru-RU" alt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Относительно высокие оценки профессиональных и личностных компетенций объясняются также тем, что работодатели оценивали уже принятых на работу сотрудников.</a:t>
            </a:r>
          </a:p>
          <a:p>
            <a:pPr lvl="0" algn="just" defTabSz="914400"/>
            <a:r>
              <a:rPr lang="ru-RU" alt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Исходя из оценки респондентами уровня своей удовлетворенности различными компетенциями выпускников, при организации работы со студентами необходимо обратить внимание в первую очередь на аспекты с наиболее низкой оценкой, в числе которых: </a:t>
            </a:r>
          </a:p>
          <a:p>
            <a:pPr lvl="0" algn="just" defTabSz="914400"/>
            <a:r>
              <a:rPr lang="ru-RU" alt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	Уровень общетеоретической подготовки</a:t>
            </a:r>
          </a:p>
          <a:p>
            <a:pPr lvl="0" algn="just" defTabSz="914400"/>
            <a:r>
              <a:rPr lang="ru-RU" alt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	Уровнем владения профессиональными компетенциями, знанием необходимых в работе программ</a:t>
            </a:r>
          </a:p>
          <a:p>
            <a:pPr lvl="0" algn="just" defTabSz="914400"/>
            <a:r>
              <a:rPr lang="ru-RU" alt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ходе опроса работодатели отметили, что основные проблемы у выпускников возникают из-за их недостаточной общетеоретической подготовки, недостатка теоретических знаний, а также уровнем владения профессиональными компетенциями, знанием необходимых в работе программ.  </a:t>
            </a:r>
          </a:p>
          <a:p>
            <a:pPr lvl="0" algn="just" defTabSz="914400"/>
            <a:r>
              <a:rPr lang="ru-RU" alt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Таким образом, можно утверждать, что в большинстве случаев работодатели в той или иной мере удовлетворены компетенциями выпускников, все же остаются направления, нуждающиеся в дополнительных мероприятиях по улучшению показателей. </a:t>
            </a:r>
          </a:p>
        </p:txBody>
      </p:sp>
    </p:spTree>
    <p:extLst>
      <p:ext uri="{BB962C8B-B14F-4D97-AF65-F5344CB8AC3E}">
        <p14:creationId xmlns:p14="http://schemas.microsoft.com/office/powerpoint/2010/main" val="14810694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13" name="Rectangle 5"/>
          <p:cNvSpPr>
            <a:spLocks noChangeArrowheads="1"/>
          </p:cNvSpPr>
          <p:nvPr/>
        </p:nvSpPr>
        <p:spPr bwMode="auto">
          <a:xfrm>
            <a:off x="811160" y="1984018"/>
            <a:ext cx="11380840" cy="10464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7764" tIns="45720" rIns="91440" bIns="76176" numCol="1" anchor="ctr" anchorCtr="0" compatLnSpc="1">
            <a:prstTxWarp prst="textNoShape">
              <a:avLst/>
            </a:prstTxWarp>
            <a:spAutoFit/>
          </a:bodyPr>
          <a:lstStyle>
            <a:lvl1pPr indent="450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alt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en-US" alt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alt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123640" y="501134"/>
            <a:ext cx="127558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</a:rPr>
              <a:t>ЗАКЛЮЧЕНИЕ</a:t>
            </a:r>
            <a:endParaRPr lang="ru-RU" dirty="0"/>
          </a:p>
        </p:txBody>
      </p:sp>
      <p:sp>
        <p:nvSpPr>
          <p:cNvPr id="26" name="Rectangle 8"/>
          <p:cNvSpPr>
            <a:spLocks noChangeArrowheads="1"/>
          </p:cNvSpPr>
          <p:nvPr/>
        </p:nvSpPr>
        <p:spPr bwMode="auto">
          <a:xfrm>
            <a:off x="1371600" y="1055132"/>
            <a:ext cx="10223242" cy="3323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50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 algn="just" defTabSz="914400"/>
            <a:r>
              <a:rPr lang="ru-RU" alt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Данные, полученные в результате мониторинга и измерений удовлетворенности работодателей соответствия требованиям к образовательной деятельности и к качеству подготовки специалистов анализируется для демонстрации результативности Филиала.</a:t>
            </a:r>
          </a:p>
          <a:p>
            <a:pPr lvl="0" algn="just" defTabSz="914400"/>
            <a:r>
              <a:rPr lang="ru-RU" alt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Уровень удовлетворенности работодателей качеством подготовки выпускников </a:t>
            </a:r>
            <a:r>
              <a:rPr lang="ru-RU" altLang="ru-RU" sz="1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Ачинского</a:t>
            </a:r>
            <a:r>
              <a:rPr lang="ru-RU" alt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Филиала в 2023 году   по рейтингу мониторинга качества является высоким, так как средний % - 94.</a:t>
            </a:r>
          </a:p>
          <a:p>
            <a:pPr lvl="0" algn="just" defTabSz="914400"/>
            <a:r>
              <a:rPr lang="ru-RU" alt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Уровень удовлетворенности работодателей качеством подготовки выпускников </a:t>
            </a:r>
            <a:r>
              <a:rPr lang="ru-RU" altLang="ru-RU" sz="1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Ачинского</a:t>
            </a:r>
            <a:r>
              <a:rPr lang="ru-RU" alt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Филиала в 2022 году   по рейтингу мониторинга качества является высоким, так как средний % - 95.</a:t>
            </a:r>
          </a:p>
          <a:p>
            <a:pPr lvl="0" algn="just" defTabSz="914400"/>
            <a:r>
              <a:rPr lang="ru-RU" alt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2021 году уровень удовлетворенности работодателей по рейтингу мониторинга качества составлял - 86 %. </a:t>
            </a:r>
          </a:p>
          <a:p>
            <a:pPr lvl="0" algn="just" defTabSz="914400"/>
            <a:r>
              <a:rPr lang="ru-RU" alt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Мониторинг предоставляется для дальнейшей работы заведующим кафедрами, для проведения работы по повышению уровня подготовки выпускников.</a:t>
            </a:r>
          </a:p>
          <a:p>
            <a:pPr lvl="0" algn="just" defTabSz="914400"/>
            <a:r>
              <a:rPr lang="ru-RU" alt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 итогам мониторинга со студентами проводятся мероприятия с представителями работодателей: </a:t>
            </a:r>
            <a:r>
              <a:rPr lang="ru-RU" altLang="ru-RU" sz="1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профориентационные</a:t>
            </a:r>
            <a:r>
              <a:rPr lang="ru-RU" alt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беседы, лекции, встречи с целью информирования студентов о вакансиях, о возможностях прохождения студентов производственной практики, экскурсии на предприятия. А также встречи представителями центра занятости населения о поведении на рынке труда, </a:t>
            </a:r>
            <a:r>
              <a:rPr lang="ru-RU" altLang="ru-RU" sz="1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вебинары</a:t>
            </a:r>
            <a:r>
              <a:rPr lang="ru-RU" alt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тренинги по заполнению резюме.</a:t>
            </a:r>
          </a:p>
          <a:p>
            <a:pPr lvl="0" algn="just" defTabSz="914400"/>
            <a:r>
              <a:rPr lang="ru-RU" alt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Таким образом анализ мониторинга удовлетворенности работодателей (представителей работодателей) позволяет выявить «проблемные зоны» в подготовки специалиста и сформировать рекомендации по устранению негативных тенденций. </a:t>
            </a:r>
          </a:p>
        </p:txBody>
      </p:sp>
    </p:spTree>
    <p:extLst>
      <p:ext uri="{BB962C8B-B14F-4D97-AF65-F5344CB8AC3E}">
        <p14:creationId xmlns:p14="http://schemas.microsoft.com/office/powerpoint/2010/main" val="38877759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4262256"/>
              </p:ext>
            </p:extLst>
          </p:nvPr>
        </p:nvGraphicFramePr>
        <p:xfrm>
          <a:off x="3319146" y="4403703"/>
          <a:ext cx="6803262" cy="149987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91436">
                  <a:extLst>
                    <a:ext uri="{9D8B030D-6E8A-4147-A177-3AD203B41FA5}">
                      <a16:colId xmlns:a16="http://schemas.microsoft.com/office/drawing/2014/main" val="3256642567"/>
                    </a:ext>
                  </a:extLst>
                </a:gridCol>
                <a:gridCol w="3911826">
                  <a:extLst>
                    <a:ext uri="{9D8B030D-6E8A-4147-A177-3AD203B41FA5}">
                      <a16:colId xmlns:a16="http://schemas.microsoft.com/office/drawing/2014/main" val="172427953"/>
                    </a:ext>
                  </a:extLst>
                </a:gridCol>
              </a:tblGrid>
              <a:tr h="3505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Степень удовлетворенности</a:t>
                      </a:r>
                      <a:endParaRPr lang="ru-RU" sz="1100" dirty="0">
                        <a:solidFill>
                          <a:srgbClr val="3E3E4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Интервал оценки уровня 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удовлетворенности,</a:t>
                      </a:r>
                      <a:r>
                        <a:rPr lang="ru-RU" sz="14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100" dirty="0">
                        <a:solidFill>
                          <a:srgbClr val="3E3E4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extLst>
                  <a:ext uri="{0D108BD9-81ED-4DB2-BD59-A6C34878D82A}">
                    <a16:rowId xmlns:a16="http://schemas.microsoft.com/office/drawing/2014/main" val="227482471"/>
                  </a:ext>
                </a:extLst>
              </a:tr>
              <a:tr h="2774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Неудовлетворенность</a:t>
                      </a:r>
                      <a:endParaRPr lang="ru-RU" sz="1100">
                        <a:solidFill>
                          <a:srgbClr val="3E3E4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0 - 50</a:t>
                      </a:r>
                      <a:endParaRPr lang="ru-RU" sz="1100">
                        <a:solidFill>
                          <a:srgbClr val="3E3E4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b"/>
                </a:tc>
                <a:extLst>
                  <a:ext uri="{0D108BD9-81ED-4DB2-BD59-A6C34878D82A}">
                    <a16:rowId xmlns:a16="http://schemas.microsoft.com/office/drawing/2014/main" val="1857419180"/>
                  </a:ext>
                </a:extLst>
              </a:tr>
              <a:tr h="2863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Частичная неудовлетворенность</a:t>
                      </a:r>
                      <a:endParaRPr lang="ru-RU" sz="1100">
                        <a:solidFill>
                          <a:srgbClr val="3E3E4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  -65</a:t>
                      </a:r>
                      <a:endParaRPr lang="ru-RU" sz="1100" dirty="0">
                        <a:solidFill>
                          <a:srgbClr val="3E3E4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extLst>
                  <a:ext uri="{0D108BD9-81ED-4DB2-BD59-A6C34878D82A}">
                    <a16:rowId xmlns:a16="http://schemas.microsoft.com/office/drawing/2014/main" val="2654610194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Частичная удовлетворенность</a:t>
                      </a:r>
                      <a:endParaRPr lang="ru-RU" sz="1100">
                        <a:solidFill>
                          <a:srgbClr val="3E3E4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66 - 80</a:t>
                      </a:r>
                      <a:endParaRPr lang="ru-RU" sz="1100">
                        <a:solidFill>
                          <a:srgbClr val="3E3E4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b"/>
                </a:tc>
                <a:extLst>
                  <a:ext uri="{0D108BD9-81ED-4DB2-BD59-A6C34878D82A}">
                    <a16:rowId xmlns:a16="http://schemas.microsoft.com/office/drawing/2014/main" val="3980664524"/>
                  </a:ext>
                </a:extLst>
              </a:tr>
              <a:tr h="3111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Полная удовлетворенность</a:t>
                      </a:r>
                      <a:endParaRPr lang="ru-RU" sz="1100">
                        <a:solidFill>
                          <a:srgbClr val="3E3E4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81 - 100</a:t>
                      </a:r>
                      <a:endParaRPr lang="ru-RU" sz="1100" dirty="0">
                        <a:solidFill>
                          <a:srgbClr val="3E3E4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extLst>
                  <a:ext uri="{0D108BD9-81ED-4DB2-BD59-A6C34878D82A}">
                    <a16:rowId xmlns:a16="http://schemas.microsoft.com/office/drawing/2014/main" val="585073994"/>
                  </a:ext>
                </a:extLst>
              </a:tr>
            </a:tbl>
          </a:graphicData>
        </a:graphic>
      </p:graphicFrame>
      <p:sp>
        <p:nvSpPr>
          <p:cNvPr id="13" name="Rectangle 5"/>
          <p:cNvSpPr>
            <a:spLocks noChangeArrowheads="1"/>
          </p:cNvSpPr>
          <p:nvPr/>
        </p:nvSpPr>
        <p:spPr bwMode="auto">
          <a:xfrm>
            <a:off x="811160" y="368190"/>
            <a:ext cx="11066515" cy="42780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7764" tIns="45720" rIns="91440" bIns="76176" numCol="1" anchor="ctr" anchorCtr="0" compatLnSpc="1">
            <a:prstTxWarp prst="textNoShape">
              <a:avLst/>
            </a:prstTxWarp>
            <a:spAutoFit/>
          </a:bodyPr>
          <a:lstStyle>
            <a:lvl1pPr indent="450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alt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Цель исследования: 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мониторинг удовлетворенности работодателей выпускниками Филиала.</a:t>
            </a:r>
            <a:endParaRPr kumimoji="0" lang="en-US" alt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en-US" alt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alt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исследования: </a:t>
            </a:r>
            <a:endParaRPr lang="en-US" altLang="ru-RU" sz="1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marR="0" lvl="0" indent="-2857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  <a:tabLst/>
            </a:pP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Изучить удовлетворенность потребителей образовательной деятельностью Филиала.</a:t>
            </a:r>
            <a:endParaRPr lang="en-US" alt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marR="0" lvl="0" indent="-2857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  <a:tabLst/>
            </a:pP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Укрепить связи с работодателями и реализовать обратную связь с потребителями.</a:t>
            </a:r>
            <a:endParaRPr kumimoji="0" lang="en-US" alt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en-US" alt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alt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Объект исследования 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– работодатели выпускников </a:t>
            </a:r>
            <a:r>
              <a:rPr kumimoji="0" lang="ru-RU" alt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Ачинского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филиала ФГБОУ ВО Красноярский ГАУ.</a:t>
            </a:r>
            <a:endParaRPr lang="en-US" alt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alt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alt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Информационная база исследования 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– анкеты по оценке удовлетворенности работодателей качеством подготовки выпускников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kumimoji="0" lang="en-US" alt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en-US" alt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Определение степени удовлетворенности внешних потребителей является одной из главных задач менеджмента качества. Такая оценка необходима для корректировки действий в образовательных процессах Филиала и внесения изменений в управление организацией, образовательные программы и технологии обучения.  </a:t>
            </a:r>
            <a:endParaRPr lang="en-US" alt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 целью оценки удовлетворенности работодателей качеством подготовки выпускников была разработана анкета. В анкете представлено 3 блока: 1 блок (1-3 пункты) – общие вопросы, касающиеся данных организации, сферы деятельности, 2 блок (4-5 пункты) – вопросы, оценивающие уровень компетенций, 3 блок (6-7 пункты) – вопросы о взаимодействии с Филиалом. </a:t>
            </a:r>
            <a:endParaRPr lang="en-US" altLang="ru-RU" sz="1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en-US" alt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alt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Рейтинг 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мониторинга качества удовлетворённости работодателей определяется по шкале:</a:t>
            </a: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352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13" name="Rectangle 5"/>
          <p:cNvSpPr>
            <a:spLocks noChangeArrowheads="1"/>
          </p:cNvSpPr>
          <p:nvPr/>
        </p:nvSpPr>
        <p:spPr bwMode="auto">
          <a:xfrm>
            <a:off x="811160" y="1984018"/>
            <a:ext cx="11380840" cy="10464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7764" tIns="45720" rIns="91440" bIns="76176" numCol="1" anchor="ctr" anchorCtr="0" compatLnSpc="1">
            <a:prstTxWarp prst="textNoShape">
              <a:avLst/>
            </a:prstTxWarp>
            <a:spAutoFit/>
          </a:bodyPr>
          <a:lstStyle>
            <a:lvl1pPr indent="450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alt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en-US" alt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alt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1762125" y="124510"/>
            <a:ext cx="828675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</a:rPr>
              <a:t>РАСПРЕДЕЛЕНИЕ ОТВЕТОВ РЕСПОНДЕНТОВ НА ВОПРОСЫ </a:t>
            </a:r>
            <a:endParaRPr lang="ru-RU" dirty="0"/>
          </a:p>
        </p:txBody>
      </p:sp>
      <p:sp>
        <p:nvSpPr>
          <p:cNvPr id="26" name="Rectangle 8"/>
          <p:cNvSpPr>
            <a:spLocks noChangeArrowheads="1"/>
          </p:cNvSpPr>
          <p:nvPr/>
        </p:nvSpPr>
        <p:spPr bwMode="auto">
          <a:xfrm>
            <a:off x="1034184" y="501044"/>
            <a:ext cx="388856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50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Основной вид деятельности предприятия:</a:t>
            </a:r>
            <a:endParaRPr kumimoji="0" lang="ru-RU" alt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1070808" y="2507226"/>
            <a:ext cx="1101755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0850" algn="just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Таким образом, наиболее охваченными оказались предприятия таких отраслей, как Промышленные, производственные и перерабатывающие, сельское хозяйство.</a:t>
            </a:r>
            <a:endParaRPr lang="ru-RU" alt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811160" y="3282301"/>
            <a:ext cx="11163290" cy="3809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 fontAlgn="base">
              <a:lnSpc>
                <a:spcPct val="150000"/>
              </a:lnSpc>
              <a:spcAft>
                <a:spcPts val="0"/>
              </a:spcAft>
            </a:pP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Специалисты каких направлений подготовки (специальностей) наиболее востребованы в Вашей организации?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29" name="Таблица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9198506"/>
              </p:ext>
            </p:extLst>
          </p:nvPr>
        </p:nvGraphicFramePr>
        <p:xfrm>
          <a:off x="2249423" y="3786378"/>
          <a:ext cx="7699248" cy="171754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464808">
                  <a:extLst>
                    <a:ext uri="{9D8B030D-6E8A-4147-A177-3AD203B41FA5}">
                      <a16:colId xmlns:a16="http://schemas.microsoft.com/office/drawing/2014/main" val="279526450"/>
                    </a:ext>
                  </a:extLst>
                </a:gridCol>
                <a:gridCol w="1234440">
                  <a:extLst>
                    <a:ext uri="{9D8B030D-6E8A-4147-A177-3AD203B41FA5}">
                      <a16:colId xmlns:a16="http://schemas.microsoft.com/office/drawing/2014/main" val="315102732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Направление подготовки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Кол-во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7980423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38.03.01 Экономика, Финансы и бухгалтерский учет в АПК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5718156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21.03.02 Землеустройство и кадастры, Кадастр недвижимости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667446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35.03.06 </a:t>
                      </a: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Агроинженерия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Электрооборудование и </a:t>
                      </a: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электротехнологии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 АПК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4712833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35.03.06 </a:t>
                      </a: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Агроинженерия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Технические системы в агробизнесе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3349565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35.04.06 </a:t>
                      </a: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Агроинженерия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Электрооборудование и </a:t>
                      </a: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электротехнологии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 АПК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8801068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20.03.02 Безопасность технических процессов и производств в АПК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68611788"/>
                  </a:ext>
                </a:extLst>
              </a:tr>
            </a:tbl>
          </a:graphicData>
        </a:graphic>
      </p:graphicFrame>
      <p:graphicFrame>
        <p:nvGraphicFramePr>
          <p:cNvPr id="36" name="Таблица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9375341"/>
              </p:ext>
            </p:extLst>
          </p:nvPr>
        </p:nvGraphicFramePr>
        <p:xfrm>
          <a:off x="2905315" y="998753"/>
          <a:ext cx="6387465" cy="135445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581015">
                  <a:extLst>
                    <a:ext uri="{9D8B030D-6E8A-4147-A177-3AD203B41FA5}">
                      <a16:colId xmlns:a16="http://schemas.microsoft.com/office/drawing/2014/main" val="279526450"/>
                    </a:ext>
                  </a:extLst>
                </a:gridCol>
                <a:gridCol w="806450">
                  <a:extLst>
                    <a:ext uri="{9D8B030D-6E8A-4147-A177-3AD203B41FA5}">
                      <a16:colId xmlns:a16="http://schemas.microsoft.com/office/drawing/2014/main" val="315102732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Направление подготовки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Кол-во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7980423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Кредитно-финансовые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5718156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Промышленные, производственные и перерабатывающие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667446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Юридические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4712833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Сельское хозяйство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3349565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Геодезические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88010686"/>
                  </a:ext>
                </a:extLst>
              </a:tr>
            </a:tbl>
          </a:graphicData>
        </a:graphic>
      </p:graphicFrame>
      <p:sp>
        <p:nvSpPr>
          <p:cNvPr id="37" name="Прямоугольник 36"/>
          <p:cNvSpPr/>
          <p:nvPr/>
        </p:nvSpPr>
        <p:spPr>
          <a:xfrm>
            <a:off x="1371600" y="5627065"/>
            <a:ext cx="1060285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Результаты опроса показали, самые востребованные специальности: Электрооборудование и </a:t>
            </a:r>
            <a:r>
              <a:rPr lang="ru-RU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электротехнологии</a:t>
            </a: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 АПК, Технические системы в агробизнесе.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77489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13" name="Rectangle 5"/>
          <p:cNvSpPr>
            <a:spLocks noChangeArrowheads="1"/>
          </p:cNvSpPr>
          <p:nvPr/>
        </p:nvSpPr>
        <p:spPr bwMode="auto">
          <a:xfrm>
            <a:off x="811160" y="1984018"/>
            <a:ext cx="11380840" cy="10464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7764" tIns="45720" rIns="91440" bIns="76176" numCol="1" anchor="ctr" anchorCtr="0" compatLnSpc="1">
            <a:prstTxWarp prst="textNoShape">
              <a:avLst/>
            </a:prstTxWarp>
            <a:spAutoFit/>
          </a:bodyPr>
          <a:lstStyle>
            <a:lvl1pPr indent="450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alt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en-US" alt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alt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1762125" y="124510"/>
            <a:ext cx="828675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</a:rPr>
              <a:t>РАСПРЕДЕЛЕНИЕ ОТВЕТОВ РЕСПОНДЕНТОВ НА ВОПРОСЫ </a:t>
            </a:r>
            <a:endParaRPr lang="ru-RU" dirty="0"/>
          </a:p>
        </p:txBody>
      </p:sp>
      <p:sp>
        <p:nvSpPr>
          <p:cNvPr id="26" name="Rectangle 8"/>
          <p:cNvSpPr>
            <a:spLocks noChangeArrowheads="1"/>
          </p:cNvSpPr>
          <p:nvPr/>
        </p:nvSpPr>
        <p:spPr bwMode="auto">
          <a:xfrm>
            <a:off x="1065665" y="968441"/>
            <a:ext cx="637533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50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 algn="just" defTabSz="914400"/>
            <a:r>
              <a:rPr lang="ru-RU" alt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Работают ли выпускники филиала у Вас в организации (на предприятии)? </a:t>
            </a:r>
            <a:endParaRPr kumimoji="0" lang="ru-RU" alt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1065665" y="2171700"/>
            <a:ext cx="1101755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0850" algn="just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Вопрос позволил выявить группу работодателей, на предприятиях которых работают выпускники </a:t>
            </a:r>
            <a:r>
              <a:rPr lang="ru-RU" altLang="ru-RU" sz="1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Ачинского</a:t>
            </a:r>
            <a:r>
              <a:rPr lang="ru-RU" alt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филиала - 95% всех опрошенных; 5% (представители 3 организаций).</a:t>
            </a:r>
            <a:endParaRPr lang="ru-RU" alt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919934" y="3055174"/>
            <a:ext cx="11163290" cy="3809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 fontAlgn="base">
              <a:lnSpc>
                <a:spcPct val="150000"/>
              </a:lnSpc>
              <a:spcAft>
                <a:spcPts val="0"/>
              </a:spcAft>
            </a:pP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Намерены ли Вы в настоящее время и в будущем принимать выпускников филиала на работу?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870775" y="4821397"/>
            <a:ext cx="10602850" cy="3809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 данным опроса видно, что основная часть опрашиваемых работодателей готова принять выпускников на работу.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9669284"/>
              </p:ext>
            </p:extLst>
          </p:nvPr>
        </p:nvGraphicFramePr>
        <p:xfrm>
          <a:off x="3344227" y="1470722"/>
          <a:ext cx="5476875" cy="6400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130040">
                  <a:extLst>
                    <a:ext uri="{9D8B030D-6E8A-4147-A177-3AD203B41FA5}">
                      <a16:colId xmlns:a16="http://schemas.microsoft.com/office/drawing/2014/main" val="1842386783"/>
                    </a:ext>
                  </a:extLst>
                </a:gridCol>
                <a:gridCol w="1346835">
                  <a:extLst>
                    <a:ext uri="{9D8B030D-6E8A-4147-A177-3AD203B41FA5}">
                      <a16:colId xmlns:a16="http://schemas.microsoft.com/office/drawing/2014/main" val="348207009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Варианты ответа</a:t>
                      </a:r>
                      <a:endParaRPr lang="ru-RU" sz="1100" dirty="0">
                        <a:solidFill>
                          <a:srgbClr val="3E3E4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  <a:endParaRPr lang="ru-RU" sz="1100">
                        <a:solidFill>
                          <a:srgbClr val="3E3E4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71224280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</a:t>
                      </a:r>
                      <a:endParaRPr lang="ru-RU" sz="1100">
                        <a:solidFill>
                          <a:srgbClr val="3E3E4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</a:t>
                      </a:r>
                      <a:endParaRPr lang="ru-RU" sz="1100">
                        <a:solidFill>
                          <a:srgbClr val="3E3E4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06348631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Нет</a:t>
                      </a:r>
                      <a:endParaRPr lang="ru-RU" sz="1100">
                        <a:solidFill>
                          <a:srgbClr val="3E3E4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100" dirty="0">
                        <a:solidFill>
                          <a:srgbClr val="3E3E4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29330333"/>
                  </a:ext>
                </a:extLst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4312578"/>
              </p:ext>
            </p:extLst>
          </p:nvPr>
        </p:nvGraphicFramePr>
        <p:xfrm>
          <a:off x="1762125" y="3626581"/>
          <a:ext cx="8641080" cy="119481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084182">
                  <a:extLst>
                    <a:ext uri="{9D8B030D-6E8A-4147-A177-3AD203B41FA5}">
                      <a16:colId xmlns:a16="http://schemas.microsoft.com/office/drawing/2014/main" val="194234714"/>
                    </a:ext>
                  </a:extLst>
                </a:gridCol>
                <a:gridCol w="1556898">
                  <a:extLst>
                    <a:ext uri="{9D8B030D-6E8A-4147-A177-3AD203B41FA5}">
                      <a16:colId xmlns:a16="http://schemas.microsoft.com/office/drawing/2014/main" val="373301453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Варианты ответа</a:t>
                      </a:r>
                      <a:endParaRPr lang="ru-RU" sz="1100">
                        <a:solidFill>
                          <a:srgbClr val="3E3E4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  <a:endParaRPr lang="ru-RU" sz="1100">
                        <a:solidFill>
                          <a:srgbClr val="3E3E4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15980551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Намерены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</a:t>
                      </a:r>
                      <a:endParaRPr lang="ru-RU" sz="1100">
                        <a:solidFill>
                          <a:srgbClr val="3E3E4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28606631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Намерены, но при условии расширения производства (бизнеса) и наличия вакансий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1100">
                        <a:solidFill>
                          <a:srgbClr val="3E3E4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31475651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Намерены, но только после стажировки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100">
                        <a:solidFill>
                          <a:srgbClr val="3E3E4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71717117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 намерены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100" dirty="0">
                        <a:solidFill>
                          <a:srgbClr val="3E3E4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2252868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467407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13" name="Rectangle 5"/>
          <p:cNvSpPr>
            <a:spLocks noChangeArrowheads="1"/>
          </p:cNvSpPr>
          <p:nvPr/>
        </p:nvSpPr>
        <p:spPr bwMode="auto">
          <a:xfrm>
            <a:off x="811160" y="1984018"/>
            <a:ext cx="11380840" cy="10464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7764" tIns="45720" rIns="91440" bIns="76176" numCol="1" anchor="ctr" anchorCtr="0" compatLnSpc="1">
            <a:prstTxWarp prst="textNoShape">
              <a:avLst/>
            </a:prstTxWarp>
            <a:spAutoFit/>
          </a:bodyPr>
          <a:lstStyle>
            <a:lvl1pPr indent="450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alt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en-US" alt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alt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1762125" y="124510"/>
            <a:ext cx="828675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</a:rPr>
              <a:t>РАСПРЕДЕЛЕНИЕ ОТВЕТОВ РЕСПОНДЕНТОВ НА ВОПРОСЫ </a:t>
            </a:r>
            <a:endParaRPr lang="ru-RU" dirty="0"/>
          </a:p>
        </p:txBody>
      </p:sp>
      <p:sp>
        <p:nvSpPr>
          <p:cNvPr id="26" name="Rectangle 8"/>
          <p:cNvSpPr>
            <a:spLocks noChangeArrowheads="1"/>
          </p:cNvSpPr>
          <p:nvPr/>
        </p:nvSpPr>
        <p:spPr bwMode="auto">
          <a:xfrm>
            <a:off x="684078" y="776319"/>
            <a:ext cx="10661252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50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 algn="just" defTabSz="914400"/>
            <a:r>
              <a:rPr lang="ru-RU" alt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Что, по Вашему мнению, следует улучшить в подготовке выпускников филиала? (возможен выбор нескольких вариантов ответов).</a:t>
            </a:r>
            <a:endParaRPr kumimoji="0" lang="ru-RU" alt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811160" y="3570909"/>
            <a:ext cx="1101755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0850" algn="just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каких формах Вы рассматриваете дальнейшее развитие деловых связей и сотрудничества с филиалом?</a:t>
            </a:r>
            <a:endParaRPr lang="ru-RU" alt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870775" y="2678382"/>
            <a:ext cx="10602850" cy="704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Результаты опроса показали, что наиболее низкими показателями являются: уровень теоретических знаний, уровень практической подготовки. 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0448340"/>
              </p:ext>
            </p:extLst>
          </p:nvPr>
        </p:nvGraphicFramePr>
        <p:xfrm>
          <a:off x="3196818" y="1181481"/>
          <a:ext cx="6972803" cy="14401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942053">
                  <a:extLst>
                    <a:ext uri="{9D8B030D-6E8A-4147-A177-3AD203B41FA5}">
                      <a16:colId xmlns:a16="http://schemas.microsoft.com/office/drawing/2014/main" val="1813100771"/>
                    </a:ext>
                  </a:extLst>
                </a:gridCol>
                <a:gridCol w="2030750">
                  <a:extLst>
                    <a:ext uri="{9D8B030D-6E8A-4147-A177-3AD203B41FA5}">
                      <a16:colId xmlns:a16="http://schemas.microsoft.com/office/drawing/2014/main" val="371388371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Варианты ответа</a:t>
                      </a:r>
                      <a:endParaRPr lang="ru-RU" sz="1100">
                        <a:solidFill>
                          <a:srgbClr val="3E3E4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  <a:endParaRPr lang="ru-RU" sz="1100">
                        <a:solidFill>
                          <a:srgbClr val="3E3E4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90110532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Повысить уровень теоретических знаний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</a:t>
                      </a:r>
                      <a:endParaRPr lang="ru-RU" sz="1100">
                        <a:solidFill>
                          <a:srgbClr val="3E3E4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01815616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Улучшить уровень практической подготовки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</a:t>
                      </a:r>
                      <a:endParaRPr lang="ru-RU" sz="1100">
                        <a:solidFill>
                          <a:srgbClr val="3E3E4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87931834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Повысить навыки производственной дисциплины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1100">
                        <a:solidFill>
                          <a:srgbClr val="3E3E4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96359225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Повысить навыки саморазвития и самообразования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1100">
                        <a:solidFill>
                          <a:srgbClr val="3E3E4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15533956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Повысить уровень общей культуры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100" dirty="0">
                        <a:solidFill>
                          <a:srgbClr val="3E3E4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727118907"/>
                  </a:ext>
                </a:extLst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8701260"/>
              </p:ext>
            </p:extLst>
          </p:nvPr>
        </p:nvGraphicFramePr>
        <p:xfrm>
          <a:off x="811160" y="3922961"/>
          <a:ext cx="11167480" cy="192932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644579">
                  <a:extLst>
                    <a:ext uri="{9D8B030D-6E8A-4147-A177-3AD203B41FA5}">
                      <a16:colId xmlns:a16="http://schemas.microsoft.com/office/drawing/2014/main" val="937121890"/>
                    </a:ext>
                  </a:extLst>
                </a:gridCol>
                <a:gridCol w="1522901">
                  <a:extLst>
                    <a:ext uri="{9D8B030D-6E8A-4147-A177-3AD203B41FA5}">
                      <a16:colId xmlns:a16="http://schemas.microsoft.com/office/drawing/2014/main" val="1727181108"/>
                    </a:ext>
                  </a:extLst>
                </a:gridCol>
              </a:tblGrid>
              <a:tr h="19276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Варианты ответа</a:t>
                      </a:r>
                      <a:endParaRPr lang="ru-RU" sz="1050" dirty="0">
                        <a:solidFill>
                          <a:srgbClr val="3E3E4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338" marR="59338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  <a:endParaRPr lang="ru-RU" sz="1050">
                        <a:solidFill>
                          <a:srgbClr val="3E3E4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338" marR="59338" marT="0" marB="0" anchor="b"/>
                </a:tc>
                <a:extLst>
                  <a:ext uri="{0D108BD9-81ED-4DB2-BD59-A6C34878D82A}">
                    <a16:rowId xmlns:a16="http://schemas.microsoft.com/office/drawing/2014/main" val="930483354"/>
                  </a:ext>
                </a:extLst>
              </a:tr>
              <a:tr h="2039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Организация стажировок выпускников – молодых специалистов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338" marR="5933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050">
                        <a:solidFill>
                          <a:srgbClr val="3E3E4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338" marR="59338" marT="0" marB="0" anchor="b"/>
                </a:tc>
                <a:extLst>
                  <a:ext uri="{0D108BD9-81ED-4DB2-BD59-A6C34878D82A}">
                    <a16:rowId xmlns:a16="http://schemas.microsoft.com/office/drawing/2014/main" val="729270552"/>
                  </a:ext>
                </a:extLst>
              </a:tr>
              <a:tr h="2039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Проведение совместных мероприятий в рамках трудоустройства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338" marR="5933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050">
                        <a:solidFill>
                          <a:srgbClr val="3E3E4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338" marR="59338" marT="0" marB="0" anchor="b"/>
                </a:tc>
                <a:extLst>
                  <a:ext uri="{0D108BD9-81ED-4DB2-BD59-A6C34878D82A}">
                    <a16:rowId xmlns:a16="http://schemas.microsoft.com/office/drawing/2014/main" val="2859129592"/>
                  </a:ext>
                </a:extLst>
              </a:tr>
              <a:tr h="2039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Заключение договоров о практической подготовке обучающихся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338" marR="5933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ru-RU" sz="1050">
                        <a:solidFill>
                          <a:srgbClr val="3E3E4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338" marR="59338" marT="0" marB="0" anchor="b"/>
                </a:tc>
                <a:extLst>
                  <a:ext uri="{0D108BD9-81ED-4DB2-BD59-A6C34878D82A}">
                    <a16:rowId xmlns:a16="http://schemas.microsoft.com/office/drawing/2014/main" val="2941685792"/>
                  </a:ext>
                </a:extLst>
              </a:tr>
              <a:tr h="2179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Заключение договоров о целевой подготовке обучающихся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338" marR="5933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050">
                        <a:solidFill>
                          <a:srgbClr val="3E3E4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338" marR="59338" marT="0" marB="0" anchor="b"/>
                </a:tc>
                <a:extLst>
                  <a:ext uri="{0D108BD9-81ED-4DB2-BD59-A6C34878D82A}">
                    <a16:rowId xmlns:a16="http://schemas.microsoft.com/office/drawing/2014/main" val="3116278014"/>
                  </a:ext>
                </a:extLst>
              </a:tr>
              <a:tr h="2039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Участие в профориентационных мероприятиях филиала совместно с приемной комиссией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338" marR="5933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050">
                        <a:solidFill>
                          <a:srgbClr val="3E3E4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338" marR="59338" marT="0" marB="0" anchor="b"/>
                </a:tc>
                <a:extLst>
                  <a:ext uri="{0D108BD9-81ED-4DB2-BD59-A6C34878D82A}">
                    <a16:rowId xmlns:a16="http://schemas.microsoft.com/office/drawing/2014/main" val="1980967773"/>
                  </a:ext>
                </a:extLst>
              </a:tr>
              <a:tr h="2039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Участие в учебной, научной и воспитательной деятельности 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филиала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338" marR="5933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050">
                        <a:solidFill>
                          <a:srgbClr val="3E3E4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338" marR="59338" marT="0" marB="0" anchor="b"/>
                </a:tc>
                <a:extLst>
                  <a:ext uri="{0D108BD9-81ED-4DB2-BD59-A6C34878D82A}">
                    <a16:rowId xmlns:a16="http://schemas.microsoft.com/office/drawing/2014/main" val="3580469159"/>
                  </a:ext>
                </a:extLst>
              </a:tr>
              <a:tr h="3615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настоящее время не рассматриваем совместного сотрудничества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338" marR="5933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 dirty="0">
                        <a:solidFill>
                          <a:srgbClr val="3E3E4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338" marR="59338" marT="0" marB="0" anchor="b"/>
                </a:tc>
                <a:extLst>
                  <a:ext uri="{0D108BD9-81ED-4DB2-BD59-A6C34878D82A}">
                    <a16:rowId xmlns:a16="http://schemas.microsoft.com/office/drawing/2014/main" val="3705545470"/>
                  </a:ext>
                </a:extLst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512064" y="5896561"/>
            <a:ext cx="1119225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Результаты опроса показали, что самой распространенной формой взаимодействия работодателей являются договоры о практической подготовке, лишь 1,3% респондентов готовы участвовать в работе по организации стажировок выпускников.</a:t>
            </a:r>
            <a:endParaRPr lang="ru-RU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46208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13" name="Rectangle 5"/>
          <p:cNvSpPr>
            <a:spLocks noChangeArrowheads="1"/>
          </p:cNvSpPr>
          <p:nvPr/>
        </p:nvSpPr>
        <p:spPr bwMode="auto">
          <a:xfrm>
            <a:off x="3792104" y="2153182"/>
            <a:ext cx="11380840" cy="10464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7764" tIns="45720" rIns="91440" bIns="76176" numCol="1" anchor="ctr" anchorCtr="0" compatLnSpc="1">
            <a:prstTxWarp prst="textNoShape">
              <a:avLst/>
            </a:prstTxWarp>
            <a:spAutoFit/>
          </a:bodyPr>
          <a:lstStyle>
            <a:lvl1pPr indent="450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alt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en-US" alt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alt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123640" y="254410"/>
            <a:ext cx="127558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РЕЗУЛЬТАТЫ 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</a:rPr>
              <a:t>УДОВЛЕТВОРЕННОСТИ РАБОТОДАТЕЛЕЙ </a:t>
            </a:r>
            <a:endParaRPr lang="ru-RU" b="1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ctr"/>
            <a:r>
              <a:rPr lang="ru-RU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УРОВНЕМ 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</a:rPr>
              <a:t>КОМПЕТЕНЦИЕЙ ВЫПУСКНИКОВ</a:t>
            </a:r>
            <a:endParaRPr lang="ru-RU" dirty="0"/>
          </a:p>
        </p:txBody>
      </p:sp>
      <p:sp>
        <p:nvSpPr>
          <p:cNvPr id="26" name="Rectangle 8"/>
          <p:cNvSpPr>
            <a:spLocks noChangeArrowheads="1"/>
          </p:cNvSpPr>
          <p:nvPr/>
        </p:nvSpPr>
        <p:spPr bwMode="auto">
          <a:xfrm>
            <a:off x="1359158" y="1019862"/>
            <a:ext cx="949806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50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 algn="ctr" defTabSz="914400"/>
            <a:r>
              <a:rPr lang="ru-RU" alt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Направление подготовки 38.03.01 Экономика, Финансы и бухгалтерский учет в АПК</a:t>
            </a:r>
          </a:p>
          <a:p>
            <a:pPr lvl="0" algn="ctr" defTabSz="914400"/>
            <a:r>
              <a:rPr lang="ru-RU" alt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анкетировании приняли </a:t>
            </a:r>
            <a:r>
              <a:rPr lang="ru-RU" alt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участие 5 </a:t>
            </a:r>
            <a:r>
              <a:rPr lang="ru-RU" alt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представителей работодателей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536192" y="5192606"/>
            <a:ext cx="9541861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spcAft>
                <a:spcPts val="0"/>
              </a:spcAft>
            </a:pP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Удовлетворенность респондентов компетенциями составляет 94 </a:t>
            </a:r>
            <a:r>
              <a:rPr lang="ru-RU" sz="1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%.</a:t>
            </a:r>
          </a:p>
          <a:p>
            <a:pPr indent="450215" algn="just">
              <a:spcAft>
                <a:spcPts val="0"/>
              </a:spcAft>
            </a:pPr>
            <a:endParaRPr lang="ru-RU" sz="1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Исходя из оценки респондентами уровня своей удовлетворенности различными компетенциями </a:t>
            </a:r>
            <a:r>
              <a:rPr lang="ru-RU" sz="1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выпускников, наименьший </a:t>
            </a: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балл отметили в показателе: Уровень способности выпускников к самоорганизации и саморазвитию.</a:t>
            </a: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9272946"/>
              </p:ext>
            </p:extLst>
          </p:nvPr>
        </p:nvGraphicFramePr>
        <p:xfrm>
          <a:off x="1549810" y="1807302"/>
          <a:ext cx="9528243" cy="276777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75488">
                  <a:extLst>
                    <a:ext uri="{9D8B030D-6E8A-4147-A177-3AD203B41FA5}">
                      <a16:colId xmlns:a16="http://schemas.microsoft.com/office/drawing/2014/main" val="3547912063"/>
                    </a:ext>
                  </a:extLst>
                </a:gridCol>
                <a:gridCol w="5806440">
                  <a:extLst>
                    <a:ext uri="{9D8B030D-6E8A-4147-A177-3AD203B41FA5}">
                      <a16:colId xmlns:a16="http://schemas.microsoft.com/office/drawing/2014/main" val="2488732388"/>
                    </a:ext>
                  </a:extLst>
                </a:gridCol>
                <a:gridCol w="1188720">
                  <a:extLst>
                    <a:ext uri="{9D8B030D-6E8A-4147-A177-3AD203B41FA5}">
                      <a16:colId xmlns:a16="http://schemas.microsoft.com/office/drawing/2014/main" val="4078035895"/>
                    </a:ext>
                  </a:extLst>
                </a:gridCol>
                <a:gridCol w="2057595">
                  <a:extLst>
                    <a:ext uri="{9D8B030D-6E8A-4147-A177-3AD203B41FA5}">
                      <a16:colId xmlns:a16="http://schemas.microsoft.com/office/drawing/2014/main" val="942035918"/>
                    </a:ext>
                  </a:extLst>
                </a:gridCol>
              </a:tblGrid>
              <a:tr h="1823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67" marR="476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Вопросы респондентам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67" marR="476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Средний балл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67" marR="476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Оценка уровня удовлетворенности, %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67" marR="47667" marT="0" marB="0"/>
                </a:tc>
                <a:extLst>
                  <a:ext uri="{0D108BD9-81ED-4DB2-BD59-A6C34878D82A}">
                    <a16:rowId xmlns:a16="http://schemas.microsoft.com/office/drawing/2014/main" val="865345034"/>
                  </a:ext>
                </a:extLst>
              </a:tr>
              <a:tr h="607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67" marR="4766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Оценка компетенций выпускников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67" marR="476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9,4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67" marR="476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67" marR="47667" marT="0" marB="0"/>
                </a:tc>
                <a:extLst>
                  <a:ext uri="{0D108BD9-81ED-4DB2-BD59-A6C34878D82A}">
                    <a16:rowId xmlns:a16="http://schemas.microsoft.com/office/drawing/2014/main" val="4182186366"/>
                  </a:ext>
                </a:extLst>
              </a:tr>
              <a:tr h="1182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1.1.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67" marR="4766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Уровень общетеоретической подготовки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67" marR="476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9,2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67" marR="476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92,0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67" marR="47667" marT="0" marB="0"/>
                </a:tc>
                <a:extLst>
                  <a:ext uri="{0D108BD9-81ED-4DB2-BD59-A6C34878D82A}">
                    <a16:rowId xmlns:a16="http://schemas.microsoft.com/office/drawing/2014/main" val="3870000824"/>
                  </a:ext>
                </a:extLst>
              </a:tr>
              <a:tr h="1182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1.2.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67" marR="4766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Уровень практических знаний и умений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67" marR="476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9,3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67" marR="476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93,0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67" marR="47667" marT="0" marB="0"/>
                </a:tc>
                <a:extLst>
                  <a:ext uri="{0D108BD9-81ED-4DB2-BD59-A6C34878D82A}">
                    <a16:rowId xmlns:a16="http://schemas.microsoft.com/office/drawing/2014/main" val="1265544063"/>
                  </a:ext>
                </a:extLst>
              </a:tr>
              <a:tr h="1182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1.3.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67" marR="4766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Уровень технической подготовки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67" marR="476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9,7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67" marR="476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67" marR="47667" marT="0" marB="0"/>
                </a:tc>
                <a:extLst>
                  <a:ext uri="{0D108BD9-81ED-4DB2-BD59-A6C34878D82A}">
                    <a16:rowId xmlns:a16="http://schemas.microsoft.com/office/drawing/2014/main" val="1523423161"/>
                  </a:ext>
                </a:extLst>
              </a:tr>
              <a:tr h="1182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1.4.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67" marR="4766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Уровень коммуникабельности, умение работать в команде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67" marR="476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9,7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67" marR="476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67" marR="47667" marT="0" marB="0"/>
                </a:tc>
                <a:extLst>
                  <a:ext uri="{0D108BD9-81ED-4DB2-BD59-A6C34878D82A}">
                    <a16:rowId xmlns:a16="http://schemas.microsoft.com/office/drawing/2014/main" val="2794920694"/>
                  </a:ext>
                </a:extLst>
              </a:tr>
              <a:tr h="1215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1.5.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67" marR="4766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Уровень способности выпускников к самоорганизации и саморазвитию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67" marR="476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8,9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67" marR="476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89,0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67" marR="47667" marT="0" marB="0"/>
                </a:tc>
                <a:extLst>
                  <a:ext uri="{0D108BD9-81ED-4DB2-BD59-A6C34878D82A}">
                    <a16:rowId xmlns:a16="http://schemas.microsoft.com/office/drawing/2014/main" val="802196397"/>
                  </a:ext>
                </a:extLst>
              </a:tr>
              <a:tr h="1774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1.6.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67" marR="4766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Уровнем владения профессиональными компетенциями, знанием необходимых в работе программ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67" marR="476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67" marR="476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90,0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67" marR="47667" marT="0" marB="0"/>
                </a:tc>
                <a:extLst>
                  <a:ext uri="{0D108BD9-81ED-4DB2-BD59-A6C34878D82A}">
                    <a16:rowId xmlns:a16="http://schemas.microsoft.com/office/drawing/2014/main" val="275305078"/>
                  </a:ext>
                </a:extLst>
              </a:tr>
              <a:tr h="2365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1.7.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67" marR="4766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Оцените пожалуйста общий уровень подготовки молодых специалистов – выпускников филиала по пятибалльной оценочной шкале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67" marR="476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67" marR="476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67" marR="47667" marT="0" marB="0"/>
                </a:tc>
                <a:extLst>
                  <a:ext uri="{0D108BD9-81ED-4DB2-BD59-A6C34878D82A}">
                    <a16:rowId xmlns:a16="http://schemas.microsoft.com/office/drawing/2014/main" val="37394143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24275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13" name="Rectangle 5"/>
          <p:cNvSpPr>
            <a:spLocks noChangeArrowheads="1"/>
          </p:cNvSpPr>
          <p:nvPr/>
        </p:nvSpPr>
        <p:spPr bwMode="auto">
          <a:xfrm>
            <a:off x="811160" y="1984018"/>
            <a:ext cx="11380840" cy="10464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7764" tIns="45720" rIns="91440" bIns="76176" numCol="1" anchor="ctr" anchorCtr="0" compatLnSpc="1">
            <a:prstTxWarp prst="textNoShape">
              <a:avLst/>
            </a:prstTxWarp>
            <a:spAutoFit/>
          </a:bodyPr>
          <a:lstStyle>
            <a:lvl1pPr indent="450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alt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en-US" alt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alt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123640" y="254410"/>
            <a:ext cx="127558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РЕЗУЛЬТАТЫ 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</a:rPr>
              <a:t>УДОВЛЕТВОРЕННОСТИ РАБОТОДАТЕЛЕЙ </a:t>
            </a:r>
            <a:endParaRPr lang="ru-RU" b="1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ctr"/>
            <a:r>
              <a:rPr lang="ru-RU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УРОВНЕМ 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</a:rPr>
              <a:t>КОМПЕТЕНЦИЕЙ ВЫПУСКНИКОВ</a:t>
            </a:r>
            <a:endParaRPr lang="ru-RU" dirty="0"/>
          </a:p>
        </p:txBody>
      </p:sp>
      <p:sp>
        <p:nvSpPr>
          <p:cNvPr id="26" name="Rectangle 8"/>
          <p:cNvSpPr>
            <a:spLocks noChangeArrowheads="1"/>
          </p:cNvSpPr>
          <p:nvPr/>
        </p:nvSpPr>
        <p:spPr bwMode="auto">
          <a:xfrm>
            <a:off x="1359158" y="912140"/>
            <a:ext cx="9498067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50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 algn="ctr" defTabSz="914400"/>
            <a:r>
              <a:rPr lang="ru-RU" alt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alt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Направление </a:t>
            </a:r>
            <a:r>
              <a:rPr lang="ru-RU" alt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подготовки 21.03.02 Землеустройство и кадастры, Кадастр недвижимости</a:t>
            </a:r>
          </a:p>
          <a:p>
            <a:pPr lvl="0" algn="ctr" defTabSz="914400"/>
            <a:r>
              <a:rPr lang="ru-RU" alt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анкетировании приняли </a:t>
            </a:r>
            <a:r>
              <a:rPr lang="ru-RU" alt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участие</a:t>
            </a:r>
            <a:r>
              <a:rPr lang="en-US" alt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10 </a:t>
            </a:r>
            <a:r>
              <a:rPr lang="ru-RU" alt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представителей </a:t>
            </a:r>
            <a:r>
              <a:rPr lang="ru-RU" alt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работодателей</a:t>
            </a:r>
          </a:p>
          <a:p>
            <a:pPr lvl="0" algn="ctr" defTabSz="914400"/>
            <a:endParaRPr lang="ru-RU" altLang="ru-RU" sz="14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549761" y="4763196"/>
            <a:ext cx="9491765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spcAft>
                <a:spcPts val="0"/>
              </a:spcAft>
            </a:pP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Удовлетворенность респондентов компетенциями составляет 93 </a:t>
            </a:r>
            <a:r>
              <a:rPr lang="ru-RU" sz="1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%.</a:t>
            </a:r>
          </a:p>
          <a:p>
            <a:pPr indent="450215" algn="just">
              <a:spcAft>
                <a:spcPts val="0"/>
              </a:spcAft>
            </a:pPr>
            <a:endParaRPr lang="ru-RU" sz="1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Исходя из оценки респондентами уровня своей удовлетворенности различными компетенциями выпускников наименьший балл отметили в показателе: Уровнем владения профессиональными компетенциями, знанием необходимых в работе программ. 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5637582"/>
              </p:ext>
            </p:extLst>
          </p:nvPr>
        </p:nvGraphicFramePr>
        <p:xfrm>
          <a:off x="1549761" y="1662203"/>
          <a:ext cx="9491765" cy="276777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11480">
                  <a:extLst>
                    <a:ext uri="{9D8B030D-6E8A-4147-A177-3AD203B41FA5}">
                      <a16:colId xmlns:a16="http://schemas.microsoft.com/office/drawing/2014/main" val="3160026690"/>
                    </a:ext>
                  </a:extLst>
                </a:gridCol>
                <a:gridCol w="5907024">
                  <a:extLst>
                    <a:ext uri="{9D8B030D-6E8A-4147-A177-3AD203B41FA5}">
                      <a16:colId xmlns:a16="http://schemas.microsoft.com/office/drawing/2014/main" val="2801063524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977870251"/>
                    </a:ext>
                  </a:extLst>
                </a:gridCol>
                <a:gridCol w="2030261">
                  <a:extLst>
                    <a:ext uri="{9D8B030D-6E8A-4147-A177-3AD203B41FA5}">
                      <a16:colId xmlns:a16="http://schemas.microsoft.com/office/drawing/2014/main" val="721786619"/>
                    </a:ext>
                  </a:extLst>
                </a:gridCol>
              </a:tblGrid>
              <a:tr h="25405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67" marR="476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Вопросы респондентам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67" marR="476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Средний балл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67" marR="476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Оценка уровня удовлетворенности, %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67" marR="47667" marT="0" marB="0"/>
                </a:tc>
                <a:extLst>
                  <a:ext uri="{0D108BD9-81ED-4DB2-BD59-A6C34878D82A}">
                    <a16:rowId xmlns:a16="http://schemas.microsoft.com/office/drawing/2014/main" val="2953207220"/>
                  </a:ext>
                </a:extLst>
              </a:tr>
              <a:tr h="1217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67" marR="4766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Оценка компетенций выпускников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67" marR="476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9,3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67" marR="476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67" marR="47667" marT="0" marB="0"/>
                </a:tc>
                <a:extLst>
                  <a:ext uri="{0D108BD9-81ED-4DB2-BD59-A6C34878D82A}">
                    <a16:rowId xmlns:a16="http://schemas.microsoft.com/office/drawing/2014/main" val="1840828882"/>
                  </a:ext>
                </a:extLst>
              </a:tr>
              <a:tr h="1217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1.1.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67" marR="4766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Уровень общетеоретической подготовки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67" marR="476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8,9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67" marR="476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89,0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67" marR="47667" marT="0" marB="0"/>
                </a:tc>
                <a:extLst>
                  <a:ext uri="{0D108BD9-81ED-4DB2-BD59-A6C34878D82A}">
                    <a16:rowId xmlns:a16="http://schemas.microsoft.com/office/drawing/2014/main" val="3535051628"/>
                  </a:ext>
                </a:extLst>
              </a:tr>
              <a:tr h="1217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1.2.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67" marR="4766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Уровень практических знаний и умений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67" marR="476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9,3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67" marR="476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93,0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67" marR="47667" marT="0" marB="0"/>
                </a:tc>
                <a:extLst>
                  <a:ext uri="{0D108BD9-81ED-4DB2-BD59-A6C34878D82A}">
                    <a16:rowId xmlns:a16="http://schemas.microsoft.com/office/drawing/2014/main" val="71755428"/>
                  </a:ext>
                </a:extLst>
              </a:tr>
              <a:tr h="1217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1.3.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67" marR="4766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Уровень технической подготовки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67" marR="476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9,4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67" marR="476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94,0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67" marR="47667" marT="0" marB="0"/>
                </a:tc>
                <a:extLst>
                  <a:ext uri="{0D108BD9-81ED-4DB2-BD59-A6C34878D82A}">
                    <a16:rowId xmlns:a16="http://schemas.microsoft.com/office/drawing/2014/main" val="3980812808"/>
                  </a:ext>
                </a:extLst>
              </a:tr>
              <a:tr h="1217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1.4.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67" marR="4766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Уровень коммуникабельности, умение работать в команде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67" marR="476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9,9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67" marR="476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67" marR="47667" marT="0" marB="0"/>
                </a:tc>
                <a:extLst>
                  <a:ext uri="{0D108BD9-81ED-4DB2-BD59-A6C34878D82A}">
                    <a16:rowId xmlns:a16="http://schemas.microsoft.com/office/drawing/2014/main" val="1435352321"/>
                  </a:ext>
                </a:extLst>
              </a:tr>
              <a:tr h="1217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1.5.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67" marR="4766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Уровень способности выпускников к самоорганизации и саморазвитию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67" marR="476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9,9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67" marR="476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67" marR="47667" marT="0" marB="0"/>
                </a:tc>
                <a:extLst>
                  <a:ext uri="{0D108BD9-81ED-4DB2-BD59-A6C34878D82A}">
                    <a16:rowId xmlns:a16="http://schemas.microsoft.com/office/drawing/2014/main" val="2262166892"/>
                  </a:ext>
                </a:extLst>
              </a:tr>
              <a:tr h="2540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1.6.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67" marR="4766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Уровнем владения профессиональными компетенциями, знанием необходимых в работе программ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67" marR="476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8,1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67" marR="476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67" marR="47667" marT="0" marB="0"/>
                </a:tc>
                <a:extLst>
                  <a:ext uri="{0D108BD9-81ED-4DB2-BD59-A6C34878D82A}">
                    <a16:rowId xmlns:a16="http://schemas.microsoft.com/office/drawing/2014/main" val="770036121"/>
                  </a:ext>
                </a:extLst>
              </a:tr>
              <a:tr h="2540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1.7.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67" marR="4766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Оцените пожалуйста общий уровень подготовки молодых специалистов – выпускников филиала по пятибалльной оценочной шкале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67" marR="476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9,6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67" marR="476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67" marR="47667" marT="0" marB="0"/>
                </a:tc>
                <a:extLst>
                  <a:ext uri="{0D108BD9-81ED-4DB2-BD59-A6C34878D82A}">
                    <a16:rowId xmlns:a16="http://schemas.microsoft.com/office/drawing/2014/main" val="25876221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45173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13" name="Rectangle 5"/>
          <p:cNvSpPr>
            <a:spLocks noChangeArrowheads="1"/>
          </p:cNvSpPr>
          <p:nvPr/>
        </p:nvSpPr>
        <p:spPr bwMode="auto">
          <a:xfrm>
            <a:off x="811160" y="1984018"/>
            <a:ext cx="11380840" cy="10464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7764" tIns="45720" rIns="91440" bIns="76176" numCol="1" anchor="ctr" anchorCtr="0" compatLnSpc="1">
            <a:prstTxWarp prst="textNoShape">
              <a:avLst/>
            </a:prstTxWarp>
            <a:spAutoFit/>
          </a:bodyPr>
          <a:lstStyle>
            <a:lvl1pPr indent="450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alt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en-US" alt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alt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123640" y="254410"/>
            <a:ext cx="127558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РЕЗУЛЬТАТЫ 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</a:rPr>
              <a:t>УДОВЛЕТВОРЕННОСТИ РАБОТОДАТЕЛЕЙ </a:t>
            </a:r>
            <a:endParaRPr lang="ru-RU" b="1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ctr"/>
            <a:r>
              <a:rPr lang="ru-RU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УРОВНЕМ 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</a:rPr>
              <a:t>КОМПЕТЕНЦИЕЙ ВЫПУСКНИКОВ</a:t>
            </a:r>
            <a:endParaRPr lang="ru-RU" dirty="0"/>
          </a:p>
        </p:txBody>
      </p:sp>
      <p:sp>
        <p:nvSpPr>
          <p:cNvPr id="26" name="Rectangle 8"/>
          <p:cNvSpPr>
            <a:spLocks noChangeArrowheads="1"/>
          </p:cNvSpPr>
          <p:nvPr/>
        </p:nvSpPr>
        <p:spPr bwMode="auto">
          <a:xfrm>
            <a:off x="1359158" y="1019862"/>
            <a:ext cx="993448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50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 algn="ctr" defTabSz="914400"/>
            <a:r>
              <a:rPr lang="ru-RU" alt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alt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Направление </a:t>
            </a:r>
            <a:r>
              <a:rPr lang="ru-RU" alt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подготовки 35.03.06 </a:t>
            </a:r>
            <a:r>
              <a:rPr lang="ru-RU" altLang="ru-RU" sz="1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Агроинженерия</a:t>
            </a:r>
            <a:r>
              <a:rPr lang="ru-RU" alt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Электрооборудование и </a:t>
            </a:r>
            <a:r>
              <a:rPr lang="ru-RU" altLang="ru-RU" sz="1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электротехнологии</a:t>
            </a:r>
            <a:r>
              <a:rPr lang="ru-RU" alt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 АПК</a:t>
            </a:r>
          </a:p>
          <a:p>
            <a:pPr lvl="0" algn="ctr" defTabSz="914400"/>
            <a:r>
              <a:rPr lang="ru-RU" alt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анкетировании приняли </a:t>
            </a:r>
            <a:r>
              <a:rPr lang="ru-RU" alt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участие</a:t>
            </a:r>
            <a:r>
              <a:rPr lang="en-US" alt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13 </a:t>
            </a:r>
            <a:r>
              <a:rPr lang="ru-RU" alt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представителей работодателей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810512" y="5035589"/>
            <a:ext cx="9638070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spcAft>
                <a:spcPts val="0"/>
              </a:spcAft>
            </a:pP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Удовлетворенность респондентов компетенциями составляет 93,4 </a:t>
            </a:r>
            <a:r>
              <a:rPr lang="ru-RU" sz="1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%.</a:t>
            </a:r>
          </a:p>
          <a:p>
            <a:pPr indent="450215" algn="just">
              <a:spcAft>
                <a:spcPts val="0"/>
              </a:spcAft>
            </a:pPr>
            <a:endParaRPr lang="ru-RU" sz="1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Исходя из оценки респондентами уровня своей удовлетворенности различными компетенциями выпускников, наименьший балл отметили в показателе: Уровнем владения профессиональными компетенциями, знанием необходимых в работе программ. </a:t>
            </a: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70264"/>
              </p:ext>
            </p:extLst>
          </p:nvPr>
        </p:nvGraphicFramePr>
        <p:xfrm>
          <a:off x="1920339" y="1826874"/>
          <a:ext cx="9528242" cy="276777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67027">
                  <a:extLst>
                    <a:ext uri="{9D8B030D-6E8A-4147-A177-3AD203B41FA5}">
                      <a16:colId xmlns:a16="http://schemas.microsoft.com/office/drawing/2014/main" val="3811325328"/>
                    </a:ext>
                  </a:extLst>
                </a:gridCol>
                <a:gridCol w="5733091">
                  <a:extLst>
                    <a:ext uri="{9D8B030D-6E8A-4147-A177-3AD203B41FA5}">
                      <a16:colId xmlns:a16="http://schemas.microsoft.com/office/drawing/2014/main" val="2221672556"/>
                    </a:ext>
                  </a:extLst>
                </a:gridCol>
                <a:gridCol w="1152144">
                  <a:extLst>
                    <a:ext uri="{9D8B030D-6E8A-4147-A177-3AD203B41FA5}">
                      <a16:colId xmlns:a16="http://schemas.microsoft.com/office/drawing/2014/main" val="4123882753"/>
                    </a:ext>
                  </a:extLst>
                </a:gridCol>
                <a:gridCol w="2075980">
                  <a:extLst>
                    <a:ext uri="{9D8B030D-6E8A-4147-A177-3AD203B41FA5}">
                      <a16:colId xmlns:a16="http://schemas.microsoft.com/office/drawing/2014/main" val="669803589"/>
                    </a:ext>
                  </a:extLst>
                </a:gridCol>
              </a:tblGrid>
              <a:tr h="2606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67" marR="476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Вопросы респондентам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67" marR="476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Средний балл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67" marR="476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Оценка уровня удовлетворенности, %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67" marR="47667" marT="0" marB="0"/>
                </a:tc>
                <a:extLst>
                  <a:ext uri="{0D108BD9-81ED-4DB2-BD59-A6C34878D82A}">
                    <a16:rowId xmlns:a16="http://schemas.microsoft.com/office/drawing/2014/main" val="2511962693"/>
                  </a:ext>
                </a:extLst>
              </a:tr>
              <a:tr h="1250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67" marR="4766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Оценка компетенций выпускников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67" marR="476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9,3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67" marR="476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93,4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67" marR="47667" marT="0" marB="0"/>
                </a:tc>
                <a:extLst>
                  <a:ext uri="{0D108BD9-81ED-4DB2-BD59-A6C34878D82A}">
                    <a16:rowId xmlns:a16="http://schemas.microsoft.com/office/drawing/2014/main" val="3578051269"/>
                  </a:ext>
                </a:extLst>
              </a:tr>
              <a:tr h="1737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1.1.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67" marR="4766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Уровень общетеоретической подготовки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67" marR="476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67" marR="476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91,0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67" marR="47667" marT="0" marB="0"/>
                </a:tc>
                <a:extLst>
                  <a:ext uri="{0D108BD9-81ED-4DB2-BD59-A6C34878D82A}">
                    <a16:rowId xmlns:a16="http://schemas.microsoft.com/office/drawing/2014/main" val="1690348341"/>
                  </a:ext>
                </a:extLst>
              </a:tr>
              <a:tr h="1737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1.2.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67" marR="4766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Уровень практических знаний и умений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67" marR="476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,8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67" marR="476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67" marR="47667" marT="0" marB="0"/>
                </a:tc>
                <a:extLst>
                  <a:ext uri="{0D108BD9-81ED-4DB2-BD59-A6C34878D82A}">
                    <a16:rowId xmlns:a16="http://schemas.microsoft.com/office/drawing/2014/main" val="2635422015"/>
                  </a:ext>
                </a:extLst>
              </a:tr>
              <a:tr h="1737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1.3.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67" marR="4766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Уровень технической подготовки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67" marR="476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67" marR="476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90,0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67" marR="47667" marT="0" marB="0"/>
                </a:tc>
                <a:extLst>
                  <a:ext uri="{0D108BD9-81ED-4DB2-BD59-A6C34878D82A}">
                    <a16:rowId xmlns:a16="http://schemas.microsoft.com/office/drawing/2014/main" val="45533405"/>
                  </a:ext>
                </a:extLst>
              </a:tr>
              <a:tr h="1737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1.4.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67" marR="4766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Уровень коммуникабельности, умение работать в команде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67" marR="476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8,7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67" marR="476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67" marR="47667" marT="0" marB="0"/>
                </a:tc>
                <a:extLst>
                  <a:ext uri="{0D108BD9-81ED-4DB2-BD59-A6C34878D82A}">
                    <a16:rowId xmlns:a16="http://schemas.microsoft.com/office/drawing/2014/main" val="2962042783"/>
                  </a:ext>
                </a:extLst>
              </a:tr>
              <a:tr h="1737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1.5.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67" marR="4766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Уровень способности выпускников к самоорганизации и саморазвитию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67" marR="476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9,1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67" marR="476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91,0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67" marR="47667" marT="0" marB="0"/>
                </a:tc>
                <a:extLst>
                  <a:ext uri="{0D108BD9-81ED-4DB2-BD59-A6C34878D82A}">
                    <a16:rowId xmlns:a16="http://schemas.microsoft.com/office/drawing/2014/main" val="2980694611"/>
                  </a:ext>
                </a:extLst>
              </a:tr>
              <a:tr h="2606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1.6.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67" marR="4766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Уровнем владения профессиональными компетенциями, знанием необходимых в работе программ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67" marR="476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8,9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67" marR="476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89,0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67" marR="47667" marT="0" marB="0"/>
                </a:tc>
                <a:extLst>
                  <a:ext uri="{0D108BD9-81ED-4DB2-BD59-A6C34878D82A}">
                    <a16:rowId xmlns:a16="http://schemas.microsoft.com/office/drawing/2014/main" val="1452632593"/>
                  </a:ext>
                </a:extLst>
              </a:tr>
              <a:tr h="3475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1.7.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67" marR="4766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Оцените пожалуйста общий уровень подготовки молодых специалистов – выпускников филиала по пятибалльной оценочной шкале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67" marR="476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9,8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67" marR="476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67" marR="47667" marT="0" marB="0"/>
                </a:tc>
                <a:extLst>
                  <a:ext uri="{0D108BD9-81ED-4DB2-BD59-A6C34878D82A}">
                    <a16:rowId xmlns:a16="http://schemas.microsoft.com/office/drawing/2014/main" val="35682957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786336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13" name="Rectangle 5"/>
          <p:cNvSpPr>
            <a:spLocks noChangeArrowheads="1"/>
          </p:cNvSpPr>
          <p:nvPr/>
        </p:nvSpPr>
        <p:spPr bwMode="auto">
          <a:xfrm>
            <a:off x="811160" y="1984018"/>
            <a:ext cx="11380840" cy="10464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7764" tIns="45720" rIns="91440" bIns="76176" numCol="1" anchor="ctr" anchorCtr="0" compatLnSpc="1">
            <a:prstTxWarp prst="textNoShape">
              <a:avLst/>
            </a:prstTxWarp>
            <a:spAutoFit/>
          </a:bodyPr>
          <a:lstStyle>
            <a:lvl1pPr indent="450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alt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en-US" alt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alt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123640" y="254410"/>
            <a:ext cx="127558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РЕЗУЛЬТАТЫ 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</a:rPr>
              <a:t>УДОВЛЕТВОРЕННОСТИ РАБОТОДАТЕЛЕЙ </a:t>
            </a:r>
            <a:endParaRPr lang="ru-RU" b="1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ctr"/>
            <a:r>
              <a:rPr lang="ru-RU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УРОВНЕМ 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</a:rPr>
              <a:t>КОМПЕТЕНЦИЕЙ ВЫПУСКНИКОВ</a:t>
            </a:r>
            <a:endParaRPr lang="ru-RU" dirty="0"/>
          </a:p>
        </p:txBody>
      </p:sp>
      <p:sp>
        <p:nvSpPr>
          <p:cNvPr id="26" name="Rectangle 8"/>
          <p:cNvSpPr>
            <a:spLocks noChangeArrowheads="1"/>
          </p:cNvSpPr>
          <p:nvPr/>
        </p:nvSpPr>
        <p:spPr bwMode="auto">
          <a:xfrm>
            <a:off x="1359158" y="1019862"/>
            <a:ext cx="993448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50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 algn="ctr" defTabSz="914400"/>
            <a:r>
              <a:rPr lang="ru-RU" alt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Направление </a:t>
            </a:r>
            <a:r>
              <a:rPr lang="ru-RU" alt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подготовки 35.03.06 </a:t>
            </a:r>
            <a:r>
              <a:rPr lang="ru-RU" altLang="ru-RU" sz="1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Агроинженерия</a:t>
            </a:r>
            <a:r>
              <a:rPr lang="ru-RU" alt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Технические системы в агробизнесе</a:t>
            </a:r>
          </a:p>
          <a:p>
            <a:pPr lvl="0" algn="ctr" defTabSz="914400"/>
            <a:r>
              <a:rPr lang="ru-RU" alt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анкетировании приняли </a:t>
            </a:r>
            <a:r>
              <a:rPr lang="ru-RU" alt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участие</a:t>
            </a:r>
            <a:r>
              <a:rPr lang="en-US" alt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11 </a:t>
            </a:r>
            <a:r>
              <a:rPr lang="ru-RU" alt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представителей работодателей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847088" y="5035589"/>
            <a:ext cx="9601492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spcAft>
                <a:spcPts val="0"/>
              </a:spcAft>
            </a:pP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Удовлетворенность респондентов компетенциями составляет 93,4 </a:t>
            </a:r>
            <a:r>
              <a:rPr lang="ru-RU" sz="1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%.</a:t>
            </a:r>
          </a:p>
          <a:p>
            <a:pPr indent="450215" algn="just">
              <a:spcAft>
                <a:spcPts val="0"/>
              </a:spcAft>
            </a:pPr>
            <a:endParaRPr lang="ru-RU" sz="1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Исходя из оценки респондентами уровня своей удовлетворенности различными компетенциями выпускников, наименьший балл отметили в показателе: Уровнем владения профессиональными компетенциями, знанием необходимых в работе программ. 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5782189"/>
              </p:ext>
            </p:extLst>
          </p:nvPr>
        </p:nvGraphicFramePr>
        <p:xfrm>
          <a:off x="1920337" y="1826874"/>
          <a:ext cx="9528243" cy="276777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26095">
                  <a:extLst>
                    <a:ext uri="{9D8B030D-6E8A-4147-A177-3AD203B41FA5}">
                      <a16:colId xmlns:a16="http://schemas.microsoft.com/office/drawing/2014/main" val="4162088645"/>
                    </a:ext>
                  </a:extLst>
                </a:gridCol>
                <a:gridCol w="5655735">
                  <a:extLst>
                    <a:ext uri="{9D8B030D-6E8A-4147-A177-3AD203B41FA5}">
                      <a16:colId xmlns:a16="http://schemas.microsoft.com/office/drawing/2014/main" val="1682775513"/>
                    </a:ext>
                  </a:extLst>
                </a:gridCol>
                <a:gridCol w="1179576">
                  <a:extLst>
                    <a:ext uri="{9D8B030D-6E8A-4147-A177-3AD203B41FA5}">
                      <a16:colId xmlns:a16="http://schemas.microsoft.com/office/drawing/2014/main" val="1338445962"/>
                    </a:ext>
                  </a:extLst>
                </a:gridCol>
                <a:gridCol w="2066837">
                  <a:extLst>
                    <a:ext uri="{9D8B030D-6E8A-4147-A177-3AD203B41FA5}">
                      <a16:colId xmlns:a16="http://schemas.microsoft.com/office/drawing/2014/main" val="2052943412"/>
                    </a:ext>
                  </a:extLst>
                </a:gridCol>
              </a:tblGrid>
              <a:tr h="3140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612" marR="556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Вопросы респондентам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612" marR="556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Средний балл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612" marR="556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Оценка уровня удовлетворенности, %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612" marR="55612" marT="0" marB="0"/>
                </a:tc>
                <a:extLst>
                  <a:ext uri="{0D108BD9-81ED-4DB2-BD59-A6C34878D82A}">
                    <a16:rowId xmlns:a16="http://schemas.microsoft.com/office/drawing/2014/main" val="3534864220"/>
                  </a:ext>
                </a:extLst>
              </a:tr>
              <a:tr h="1504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612" marR="5561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Оценка компетенций выпускников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612" marR="556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9,3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612" marR="556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93,4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612" marR="55612" marT="0" marB="0"/>
                </a:tc>
                <a:extLst>
                  <a:ext uri="{0D108BD9-81ED-4DB2-BD59-A6C34878D82A}">
                    <a16:rowId xmlns:a16="http://schemas.microsoft.com/office/drawing/2014/main" val="1134206096"/>
                  </a:ext>
                </a:extLst>
              </a:tr>
              <a:tr h="1504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1.1.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612" marR="5561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Уровень общетеоретической подготовки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612" marR="556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612" marR="556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91,0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612" marR="55612" marT="0" marB="0"/>
                </a:tc>
                <a:extLst>
                  <a:ext uri="{0D108BD9-81ED-4DB2-BD59-A6C34878D82A}">
                    <a16:rowId xmlns:a16="http://schemas.microsoft.com/office/drawing/2014/main" val="2692960028"/>
                  </a:ext>
                </a:extLst>
              </a:tr>
              <a:tr h="1504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1.2.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612" marR="5561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Уровень практических знаний и умений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612" marR="556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,7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612" marR="556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612" marR="55612" marT="0" marB="0"/>
                </a:tc>
                <a:extLst>
                  <a:ext uri="{0D108BD9-81ED-4DB2-BD59-A6C34878D82A}">
                    <a16:rowId xmlns:a16="http://schemas.microsoft.com/office/drawing/2014/main" val="260489778"/>
                  </a:ext>
                </a:extLst>
              </a:tr>
              <a:tr h="1504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1.3.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612" marR="5561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Уровень технической подготовки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612" marR="556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8,9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612" marR="556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89,0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612" marR="55612" marT="0" marB="0"/>
                </a:tc>
                <a:extLst>
                  <a:ext uri="{0D108BD9-81ED-4DB2-BD59-A6C34878D82A}">
                    <a16:rowId xmlns:a16="http://schemas.microsoft.com/office/drawing/2014/main" val="4124953417"/>
                  </a:ext>
                </a:extLst>
              </a:tr>
              <a:tr h="1914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1.4.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612" marR="5561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Уровень коммуникабельности, умение работать в команде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612" marR="556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8,7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612" marR="556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87,0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612" marR="55612" marT="0" marB="0"/>
                </a:tc>
                <a:extLst>
                  <a:ext uri="{0D108BD9-81ED-4DB2-BD59-A6C34878D82A}">
                    <a16:rowId xmlns:a16="http://schemas.microsoft.com/office/drawing/2014/main" val="3562026627"/>
                  </a:ext>
                </a:extLst>
              </a:tr>
              <a:tr h="1914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1.5.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612" marR="5561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Уровень способности выпускников к самоорганизации и саморазвитию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612" marR="556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9,2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612" marR="556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92,0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612" marR="55612" marT="0" marB="0"/>
                </a:tc>
                <a:extLst>
                  <a:ext uri="{0D108BD9-81ED-4DB2-BD59-A6C34878D82A}">
                    <a16:rowId xmlns:a16="http://schemas.microsoft.com/office/drawing/2014/main" val="943304545"/>
                  </a:ext>
                </a:extLst>
              </a:tr>
              <a:tr h="3140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1.6.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612" marR="5561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Уровнем владения профессиональными компетенциями, знанием необходимых в работе программ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612" marR="556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8,7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612" marR="556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87,0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612" marR="55612" marT="0" marB="0"/>
                </a:tc>
                <a:extLst>
                  <a:ext uri="{0D108BD9-81ED-4DB2-BD59-A6C34878D82A}">
                    <a16:rowId xmlns:a16="http://schemas.microsoft.com/office/drawing/2014/main" val="1350243269"/>
                  </a:ext>
                </a:extLst>
              </a:tr>
              <a:tr h="3828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1.7.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612" marR="5561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Оцените пожалуйста общий уровень подготовки молодых специалистов – выпускников филиала по пятибалльной оценочной шкале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612" marR="556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9,6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612" marR="556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612" marR="55612" marT="0" marB="0"/>
                </a:tc>
                <a:extLst>
                  <a:ext uri="{0D108BD9-81ED-4DB2-BD59-A6C34878D82A}">
                    <a16:rowId xmlns:a16="http://schemas.microsoft.com/office/drawing/2014/main" val="37200171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9206599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Уголки</Template>
  <TotalTime>229</TotalTime>
  <Words>1865</Words>
  <Application>Microsoft Office PowerPoint</Application>
  <PresentationFormat>Широкоэкранный</PresentationFormat>
  <Paragraphs>437</Paragraphs>
  <Slides>13</Slides>
  <Notes>8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9" baseType="lpstr">
      <vt:lpstr>Arial</vt:lpstr>
      <vt:lpstr>Calibri</vt:lpstr>
      <vt:lpstr>Franklin Gothic Book</vt:lpstr>
      <vt:lpstr>Times New Roman</vt:lpstr>
      <vt:lpstr>Wingdings</vt:lpstr>
      <vt:lpstr>Crop</vt:lpstr>
      <vt:lpstr>Анализ мониторинга удовлетворенности работодателей качеством подготовки выпускников за 2023 год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Анализ мониторинга удовлетворенности работодателей качеством подготовки выпускников за 2023 год</dc:title>
  <dc:creator>Braun</dc:creator>
  <cp:lastModifiedBy>Braun</cp:lastModifiedBy>
  <cp:revision>8</cp:revision>
  <dcterms:created xsi:type="dcterms:W3CDTF">2023-09-27T04:11:57Z</dcterms:created>
  <dcterms:modified xsi:type="dcterms:W3CDTF">2023-09-27T08:01:34Z</dcterms:modified>
</cp:coreProperties>
</file>