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2" r:id="rId1"/>
  </p:sldMasterIdLst>
  <p:notesMasterIdLst>
    <p:notesMasterId r:id="rId15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78939-93A1-4531-B477-E3C1120FF583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49066-0796-4E77-897E-856B9B36BD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91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455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68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03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842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582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264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230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49066-0796-4E77-897E-856B9B36BD5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93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03979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68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09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82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266494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08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09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41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45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1502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5B4D0D5-5C68-4F74-A132-EFAE61FEAAFD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28323C3-AAFF-4E51-B18D-6BE6BFB6FE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631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89304" y="1453896"/>
            <a:ext cx="9610344" cy="2587752"/>
          </a:xfrm>
        </p:spPr>
        <p:txBody>
          <a:bodyPr/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мониторинга удовлетворенности работодателей качеством подготовки выпускников за 2023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6636" y="69080"/>
            <a:ext cx="1115568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Федеральное государственное бюджетное образовательное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высшего образования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«Красноярский государственный аграрный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университет»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Ачинский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филиал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887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1019862"/>
            <a:ext cx="9934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35.04.06 </a:t>
            </a:r>
            <a:r>
              <a:rPr lang="ru-RU" alt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Электрооборудование и </a:t>
            </a:r>
            <a:r>
              <a:rPr lang="ru-RU" alt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электротехнологии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АПК</a:t>
            </a:r>
          </a:p>
          <a:p>
            <a:pPr lvl="0" algn="ctr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участие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представителей работодателей</a:t>
            </a:r>
            <a:endParaRPr lang="ru-RU" altLang="ru-RU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0336" y="4926426"/>
            <a:ext cx="95282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94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выпускников, наименьший балл отметили в показателе: Уровень общетеоретической подготовки.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36014"/>
              </p:ext>
            </p:extLst>
          </p:nvPr>
        </p:nvGraphicFramePr>
        <p:xfrm>
          <a:off x="1920337" y="1593665"/>
          <a:ext cx="9528244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391">
                  <a:extLst>
                    <a:ext uri="{9D8B030D-6E8A-4147-A177-3AD203B41FA5}">
                      <a16:colId xmlns:a16="http://schemas.microsoft.com/office/drawing/2014/main" val="3096388955"/>
                    </a:ext>
                  </a:extLst>
                </a:gridCol>
                <a:gridCol w="5861304">
                  <a:extLst>
                    <a:ext uri="{9D8B030D-6E8A-4147-A177-3AD203B41FA5}">
                      <a16:colId xmlns:a16="http://schemas.microsoft.com/office/drawing/2014/main" val="231385068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981071939"/>
                    </a:ext>
                  </a:extLst>
                </a:gridCol>
                <a:gridCol w="2039405">
                  <a:extLst>
                    <a:ext uri="{9D8B030D-6E8A-4147-A177-3AD203B41FA5}">
                      <a16:colId xmlns:a16="http://schemas.microsoft.com/office/drawing/2014/main" val="229460825"/>
                    </a:ext>
                  </a:extLst>
                </a:gridCol>
              </a:tblGrid>
              <a:tr h="178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537153399"/>
                  </a:ext>
                </a:extLst>
              </a:tr>
              <a:tr h="85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186126863"/>
                  </a:ext>
                </a:extLst>
              </a:tr>
              <a:tr h="1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246564707"/>
                  </a:ext>
                </a:extLst>
              </a:tr>
              <a:tr h="1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119944300"/>
                  </a:ext>
                </a:extLst>
              </a:tr>
              <a:tr h="1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697987690"/>
                  </a:ext>
                </a:extLst>
              </a:tr>
              <a:tr h="1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520935636"/>
                  </a:ext>
                </a:extLst>
              </a:tr>
              <a:tr h="119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38422191"/>
                  </a:ext>
                </a:extLst>
              </a:tr>
              <a:tr h="178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107102584"/>
                  </a:ext>
                </a:extLst>
              </a:tr>
              <a:tr h="238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906576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20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1019862"/>
            <a:ext cx="1022324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20.03.01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Техносферная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безопасность, Безопасность технических процессов и производств в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АПК</a:t>
            </a:r>
            <a:endParaRPr lang="en-US" alt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работодателей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59158" y="5091018"/>
            <a:ext cx="9700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94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выпускников, наименьший балл отметили в показателе: Уровень общетеоретической подготовки.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462017"/>
              </p:ext>
            </p:extLst>
          </p:nvPr>
        </p:nvGraphicFramePr>
        <p:xfrm>
          <a:off x="1531522" y="1794833"/>
          <a:ext cx="9528244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027">
                  <a:extLst>
                    <a:ext uri="{9D8B030D-6E8A-4147-A177-3AD203B41FA5}">
                      <a16:colId xmlns:a16="http://schemas.microsoft.com/office/drawing/2014/main" val="3654972307"/>
                    </a:ext>
                  </a:extLst>
                </a:gridCol>
                <a:gridCol w="5642721">
                  <a:extLst>
                    <a:ext uri="{9D8B030D-6E8A-4147-A177-3AD203B41FA5}">
                      <a16:colId xmlns:a16="http://schemas.microsoft.com/office/drawing/2014/main" val="4111898652"/>
                    </a:ext>
                  </a:extLst>
                </a:gridCol>
                <a:gridCol w="1093697">
                  <a:extLst>
                    <a:ext uri="{9D8B030D-6E8A-4147-A177-3AD203B41FA5}">
                      <a16:colId xmlns:a16="http://schemas.microsoft.com/office/drawing/2014/main" val="322091111"/>
                    </a:ext>
                  </a:extLst>
                </a:gridCol>
                <a:gridCol w="2224799">
                  <a:extLst>
                    <a:ext uri="{9D8B030D-6E8A-4147-A177-3AD203B41FA5}">
                      <a16:colId xmlns:a16="http://schemas.microsoft.com/office/drawing/2014/main" val="2386905093"/>
                    </a:ext>
                  </a:extLst>
                </a:gridCol>
              </a:tblGrid>
              <a:tr h="293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471480204"/>
                  </a:ext>
                </a:extLst>
              </a:tr>
              <a:tr h="140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714441035"/>
                  </a:ext>
                </a:extLst>
              </a:tr>
              <a:tr h="19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135648126"/>
                  </a:ext>
                </a:extLst>
              </a:tr>
              <a:tr h="19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455075248"/>
                  </a:ext>
                </a:extLst>
              </a:tr>
              <a:tr h="19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750026551"/>
                  </a:ext>
                </a:extLst>
              </a:tr>
              <a:tr h="19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68649029"/>
                  </a:ext>
                </a:extLst>
              </a:tr>
              <a:tr h="195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926994439"/>
                  </a:ext>
                </a:extLst>
              </a:tr>
              <a:tr h="293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965792757"/>
                  </a:ext>
                </a:extLst>
              </a:tr>
              <a:tr h="391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615148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38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АНАЛИЗ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 УДОВЛЕТВОРЕННОСТИ РАБОТОДАТЕЛЕЙ </a:t>
            </a:r>
            <a:endParaRPr lang="en-US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89959" y="1083809"/>
            <a:ext cx="10223242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анкете был приведен набор ключевых компетенций, общих для всех направлений и специальностей, и респондентам предлагалось оценить по десятибалльной шкале, в какой степени, по их мнению, сформированы у выпускников Филиала эти компетенции. В целом удовлетворенность респондентов компетенциями выпускников вузов составляет 94 %.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удовлетворённости работодателей качеством подготовки выпускников по направлениям:</a:t>
            </a:r>
          </a:p>
          <a:p>
            <a:pPr lvl="0" algn="just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38.03.01 Экономика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Финансы и бухгалтерский учет в АПК – 94%.</a:t>
            </a:r>
          </a:p>
          <a:p>
            <a:pPr lvl="0" algn="just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21.03.02 Землеустройство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кадастры, Кадастр недвижимости – 93%.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35.03.06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Электрооборудование и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электротехнологии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АПК– 93,4%.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35.03.06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Технические системы в агробизнесе – 93,4%.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35.04.06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Электрооборудование и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электротехнологии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АПК – 94%.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20.03.01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Техносферная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безопасность, Безопасность технических процессов и производств в АПК – 94%.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Относительно высокие оценки профессиональных и личностных компетенций объясняются также тем, что работодатели оценивали уже принятых на работу сотрудников.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выпускников, при организации работы со студентами необходимо обратить внимание в первую очередь на аспекты с наиболее низкой оценкой, в числе которых: 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	Уровень общетеоретической подготовки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Уровнем владения профессиональными компетенциями, знанием необходимых в работе программ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ходе опроса работодатели отметили, что основные проблемы у выпускников возникают из-за их недостаточной общетеоретической подготовки, недостатка теоретических знаний, а также уровнем владения профессиональными компетенциями, знанием необходимых в работе программ.  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можно утверждать, что в большинстве случаев работодатели в той или иной мере удовлетворены компетенциями выпускников, все же остаются направления, нуждающиеся в дополнительных мероприятиях по улучшению показателей. </a:t>
            </a:r>
          </a:p>
        </p:txBody>
      </p:sp>
    </p:spTree>
    <p:extLst>
      <p:ext uri="{BB962C8B-B14F-4D97-AF65-F5344CB8AC3E}">
        <p14:creationId xmlns:p14="http://schemas.microsoft.com/office/powerpoint/2010/main" val="1481069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501134"/>
            <a:ext cx="12755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ЗАКЛЮЧЕНИЕ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71600" y="1055132"/>
            <a:ext cx="10223242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Данные, полученные в результате мониторинга и измерений удовлетворенности работодателей соответствия требованиям к образовательной деятельности и к качеству подготовки специалистов анализируется для демонстрации результативности Филиала.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удовлетворенности работодателей качеством подготовки выпускников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Ачинского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Филиала в 2023 году   по рейтингу мониторинга качества является высоким, так как средний % - 94.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удовлетворенности работодателей качеством подготовки выпускников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Ачинского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Филиала в 2022 году   по рейтингу мониторинга качества является высоким, так как средний % - 95.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2021 году уровень удовлетворенности работодателей по рейтингу мониторинга качества составлял - 86 %. 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 предоставляется для дальнейшей работы заведующим кафедрами, для проведения работы по повышению уровня подготовки выпускников.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итогам мониторинга со студентами проводятся мероприятия с представителями работодателей: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беседы, лекции, встречи с целью информирования студентов о вакансиях, о возможностях прохождения студентов производственной практики, экскурсии на предприятия. А также встречи представителями центра занятости населения о поведении на рынке труда,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вебинары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тренинги по заполнению резюме.</a:t>
            </a:r>
          </a:p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 анализ мониторинга удовлетворенности работодателей (представителей работодателей) позволяет выявить «проблемные зоны» в подготовки специалиста и сформировать рекомендации по устранению негативных тенденций. </a:t>
            </a:r>
          </a:p>
        </p:txBody>
      </p:sp>
    </p:spTree>
    <p:extLst>
      <p:ext uri="{BB962C8B-B14F-4D97-AF65-F5344CB8AC3E}">
        <p14:creationId xmlns:p14="http://schemas.microsoft.com/office/powerpoint/2010/main" val="38877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62256"/>
              </p:ext>
            </p:extLst>
          </p:nvPr>
        </p:nvGraphicFramePr>
        <p:xfrm>
          <a:off x="3319146" y="4403703"/>
          <a:ext cx="6803262" cy="1499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1436">
                  <a:extLst>
                    <a:ext uri="{9D8B030D-6E8A-4147-A177-3AD203B41FA5}">
                      <a16:colId xmlns:a16="http://schemas.microsoft.com/office/drawing/2014/main" val="3256642567"/>
                    </a:ext>
                  </a:extLst>
                </a:gridCol>
                <a:gridCol w="3911826">
                  <a:extLst>
                    <a:ext uri="{9D8B030D-6E8A-4147-A177-3AD203B41FA5}">
                      <a16:colId xmlns:a16="http://schemas.microsoft.com/office/drawing/2014/main" val="172427953"/>
                    </a:ext>
                  </a:extLst>
                </a:gridCol>
              </a:tblGrid>
              <a:tr h="350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Степень удовлетворенности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Интервал оценки уровня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удовлетворенности,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27482471"/>
                  </a:ext>
                </a:extLst>
              </a:tr>
              <a:tr h="277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Неудовлетворенность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0 - 50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185741918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Частичная неудовлетворенность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 -65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265461019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Частичная удовлетворенность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66 - 80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/>
                </a:tc>
                <a:extLst>
                  <a:ext uri="{0D108BD9-81ED-4DB2-BD59-A6C34878D82A}">
                    <a16:rowId xmlns:a16="http://schemas.microsoft.com/office/drawing/2014/main" val="3980664524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Полная удовлетворенность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81 - 100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585073994"/>
                  </a:ext>
                </a:extLst>
              </a:tr>
            </a:tbl>
          </a:graphicData>
        </a:graphic>
      </p:graphicFrame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368190"/>
            <a:ext cx="11066515" cy="4278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удовлетворенности работодателей выпускниками Филиала.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исследования: </a:t>
            </a:r>
            <a:endParaRPr lang="en-US" alt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Изучить удовлетворенность потребителей образовательной деятельностью Филиала.</a:t>
            </a:r>
            <a:endParaRPr lang="en-US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Укрепить связи с работодателями и реализовать обратную связь с потребителями.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работодатели выпускников </a:t>
            </a:r>
            <a:r>
              <a:rPr kumimoji="0" lang="ru-RU" alt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Ачинского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филиала ФГБОУ ВО Красноярский ГАУ.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база исследования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анкеты по оценке удовлетворенности работодателей качеством подготовки выпускников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степени удовлетворенности внешних потребителей является одной из главных задач менеджмента качества. Такая оценка необходима для корректировки действий в образовательных процессах Филиала и внесения изменений в управление организацией, образовательные программы и технологии обучения.  </a:t>
            </a: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оценки удовлетворенности работодателей качеством подготовки выпускников была разработана анкета. В анкете представлено 3 блока: 1 блок (1-3 пункты) – общие вопросы, касающиеся данных организации, сферы деятельности, 2 блок (4-5 пункты) – вопросы, оценивающие уровень компетенций, 3 блок (6-7 пункты) – вопросы о взаимодействии с Филиалом. </a:t>
            </a:r>
            <a:endParaRPr lang="en-US" alt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мониторинга качества удовлетворённости работодателей определяется по шкале: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62125" y="124510"/>
            <a:ext cx="8286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РАСПРЕДЕЛЕНИЕ ОТВЕТОВ РЕСПОНДЕНТОВ НА ВОПРОСЫ 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034184" y="501044"/>
            <a:ext cx="38885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вид деятельности предприятия: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70808" y="2507226"/>
            <a:ext cx="11017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наиболее охваченными оказались предприятия таких отраслей, как Промышленные, производственные и перерабатывающие, сельское хозяйство.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11160" y="3282301"/>
            <a:ext cx="11163290" cy="380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Специалисты каких направлений подготовки (специальностей) наиболее востребованы в Вашей организации?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98506"/>
              </p:ext>
            </p:extLst>
          </p:nvPr>
        </p:nvGraphicFramePr>
        <p:xfrm>
          <a:off x="2249423" y="3786378"/>
          <a:ext cx="7699248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64808">
                  <a:extLst>
                    <a:ext uri="{9D8B030D-6E8A-4147-A177-3AD203B41FA5}">
                      <a16:colId xmlns:a16="http://schemas.microsoft.com/office/drawing/2014/main" val="279526450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31510273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80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38.03.01 Экономика, Финансы и бухгалтерский учет в АПК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7181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21.03.02 Землеустройство и кадастры, Кадастр недвижимости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74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35.03.06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Агроинженерия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Электрооборудование 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электротехнологии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АПК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128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35.03.06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Агроинженерия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Технические системы в агробизнесе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495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35.04.06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Агроинженерия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Электрооборудование 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электротехнологии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АПК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0106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20.03.02 Безопасность технических процессов и производств в АПК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611788"/>
                  </a:ext>
                </a:extLst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75341"/>
              </p:ext>
            </p:extLst>
          </p:nvPr>
        </p:nvGraphicFramePr>
        <p:xfrm>
          <a:off x="2905315" y="998753"/>
          <a:ext cx="6387465" cy="1354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81015">
                  <a:extLst>
                    <a:ext uri="{9D8B030D-6E8A-4147-A177-3AD203B41FA5}">
                      <a16:colId xmlns:a16="http://schemas.microsoft.com/office/drawing/2014/main" val="279526450"/>
                    </a:ext>
                  </a:extLst>
                </a:gridCol>
                <a:gridCol w="806450">
                  <a:extLst>
                    <a:ext uri="{9D8B030D-6E8A-4147-A177-3AD203B41FA5}">
                      <a16:colId xmlns:a16="http://schemas.microsoft.com/office/drawing/2014/main" val="31510273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подготовки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9804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Кредитно-финансовые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7181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Промышленные, производственные и перерабатывающие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674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128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34956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Геодезические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8010686"/>
                  </a:ext>
                </a:extLst>
              </a:tr>
            </a:tbl>
          </a:graphicData>
        </a:graphic>
      </p:graphicFrame>
      <p:sp>
        <p:nvSpPr>
          <p:cNvPr id="37" name="Прямоугольник 36"/>
          <p:cNvSpPr/>
          <p:nvPr/>
        </p:nvSpPr>
        <p:spPr>
          <a:xfrm>
            <a:off x="1371600" y="5627065"/>
            <a:ext cx="106028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опроса показали, самые востребованные специальности: Электрооборудование и 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электротехнологии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АПК, Технические системы в агробизнесе.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4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62125" y="124510"/>
            <a:ext cx="8286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РАСПРЕДЕЛЕНИЕ ОТВЕТОВ РЕСПОНДЕНТОВ НА ВОПРОСЫ 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065665" y="968441"/>
            <a:ext cx="637533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Работают ли выпускники филиала у Вас в организации (на предприятии)? 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65665" y="2171700"/>
            <a:ext cx="11017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 позволил выявить группу работодателей, на предприятиях которых работают выпускники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Ачинского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филиала - 95% всех опрошенных; 5% (представители 3 организаций).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19934" y="3055174"/>
            <a:ext cx="11163290" cy="380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Намерены ли Вы в настоящее время и в будущем принимать выпускников филиала на работу?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70775" y="4821397"/>
            <a:ext cx="10602850" cy="380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данным опроса видно, что основная часть опрашиваемых работодателей готова принять выпускников на работу.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669284"/>
              </p:ext>
            </p:extLst>
          </p:nvPr>
        </p:nvGraphicFramePr>
        <p:xfrm>
          <a:off x="3344227" y="1470722"/>
          <a:ext cx="5476875" cy="640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040">
                  <a:extLst>
                    <a:ext uri="{9D8B030D-6E8A-4147-A177-3AD203B41FA5}">
                      <a16:colId xmlns:a16="http://schemas.microsoft.com/office/drawing/2014/main" val="1842386783"/>
                    </a:ext>
                  </a:extLst>
                </a:gridCol>
                <a:gridCol w="1346835">
                  <a:extLst>
                    <a:ext uri="{9D8B030D-6E8A-4147-A177-3AD203B41FA5}">
                      <a16:colId xmlns:a16="http://schemas.microsoft.com/office/drawing/2014/main" val="34820700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 ответа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12242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63486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2933033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312578"/>
              </p:ext>
            </p:extLst>
          </p:nvPr>
        </p:nvGraphicFramePr>
        <p:xfrm>
          <a:off x="1762125" y="3626581"/>
          <a:ext cx="8641080" cy="1194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4182">
                  <a:extLst>
                    <a:ext uri="{9D8B030D-6E8A-4147-A177-3AD203B41FA5}">
                      <a16:colId xmlns:a16="http://schemas.microsoft.com/office/drawing/2014/main" val="194234714"/>
                    </a:ext>
                  </a:extLst>
                </a:gridCol>
                <a:gridCol w="1556898">
                  <a:extLst>
                    <a:ext uri="{9D8B030D-6E8A-4147-A177-3AD203B41FA5}">
                      <a16:colId xmlns:a16="http://schemas.microsoft.com/office/drawing/2014/main" val="3733014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 ответа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59805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86066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Намерены, но при условии расширения производства (бизнеса) и наличия вакансий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3147565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Намерены, но только после стажировки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17171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намерены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25286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74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62125" y="124510"/>
            <a:ext cx="8286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РАСПРЕДЕЛЕНИЕ ОТВЕТОВ РЕСПОНДЕНТОВ НА ВОПРОСЫ 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684078" y="776319"/>
            <a:ext cx="106612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Что, по Вашему мнению, следует улучшить в подготовке выпускников филиала? (возможен выбор нескольких вариантов ответов).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11160" y="3570909"/>
            <a:ext cx="110175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каких формах Вы рассматриваете дальнейшее развитие деловых связей и сотрудничества с филиалом?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870775" y="2678382"/>
            <a:ext cx="10602850" cy="704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опроса показали, что наиболее низкими показателями являются: уровень теоретических знаний, уровень практической подготовки.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448340"/>
              </p:ext>
            </p:extLst>
          </p:nvPr>
        </p:nvGraphicFramePr>
        <p:xfrm>
          <a:off x="3196818" y="1181481"/>
          <a:ext cx="6972803" cy="1440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2053">
                  <a:extLst>
                    <a:ext uri="{9D8B030D-6E8A-4147-A177-3AD203B41FA5}">
                      <a16:colId xmlns:a16="http://schemas.microsoft.com/office/drawing/2014/main" val="1813100771"/>
                    </a:ext>
                  </a:extLst>
                </a:gridCol>
                <a:gridCol w="2030750">
                  <a:extLst>
                    <a:ext uri="{9D8B030D-6E8A-4147-A177-3AD203B41FA5}">
                      <a16:colId xmlns:a16="http://schemas.microsoft.com/office/drawing/2014/main" val="37138837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 ответа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011053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уровень теоретических знаний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181561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Улучшить уровень практической подготовки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879318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навыки производственной дисциплины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63592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навыки саморазвития и самообразования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55339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Повысить уровень общей культуры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27118907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701260"/>
              </p:ext>
            </p:extLst>
          </p:nvPr>
        </p:nvGraphicFramePr>
        <p:xfrm>
          <a:off x="811160" y="3922961"/>
          <a:ext cx="11167480" cy="1929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4579">
                  <a:extLst>
                    <a:ext uri="{9D8B030D-6E8A-4147-A177-3AD203B41FA5}">
                      <a16:colId xmlns:a16="http://schemas.microsoft.com/office/drawing/2014/main" val="937121890"/>
                    </a:ext>
                  </a:extLst>
                </a:gridCol>
                <a:gridCol w="1522901">
                  <a:extLst>
                    <a:ext uri="{9D8B030D-6E8A-4147-A177-3AD203B41FA5}">
                      <a16:colId xmlns:a16="http://schemas.microsoft.com/office/drawing/2014/main" val="1727181108"/>
                    </a:ext>
                  </a:extLst>
                </a:gridCol>
              </a:tblGrid>
              <a:tr h="1927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Варианты ответа</a:t>
                      </a:r>
                      <a:endParaRPr lang="ru-RU" sz="105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930483354"/>
                  </a:ext>
                </a:extLst>
              </a:tr>
              <a:tr h="20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стажировок выпускников – молодых специалистов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729270552"/>
                  </a:ext>
                </a:extLst>
              </a:tr>
              <a:tr h="20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совместных мероприятий в рамках трудоустройства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2859129592"/>
                  </a:ext>
                </a:extLst>
              </a:tr>
              <a:tr h="20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договоров о практической подготовке обучающихся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2941685792"/>
                  </a:ext>
                </a:extLst>
              </a:tr>
              <a:tr h="21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договоров о целевой подготовке обучающихся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3116278014"/>
                  </a:ext>
                </a:extLst>
              </a:tr>
              <a:tr h="20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профориентационных мероприятиях филиала совместно с приемной комиссией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1980967773"/>
                  </a:ext>
                </a:extLst>
              </a:tr>
              <a:tr h="203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учебной, научной и воспитательной деятельности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3580469159"/>
                  </a:ext>
                </a:extLst>
              </a:tr>
              <a:tr h="3615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настоящее время не рассматриваем совместного сотрудничества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solidFill>
                          <a:srgbClr val="3E3E4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338" marR="59338" marT="0" marB="0" anchor="b"/>
                </a:tc>
                <a:extLst>
                  <a:ext uri="{0D108BD9-81ED-4DB2-BD59-A6C34878D82A}">
                    <a16:rowId xmlns:a16="http://schemas.microsoft.com/office/drawing/2014/main" val="370554547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12064" y="5896561"/>
            <a:ext cx="111922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опроса показали, что самой распространенной формой взаимодействия работодателей являются договоры о практической подготовке, лишь 1,3% респондентов готовы участвовать в работе по организации стажировок выпускников.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2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3792104" y="2153182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1019862"/>
            <a:ext cx="94980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Направление подготовки 38.03.01 Экономика, Финансы и бухгалтерский учет в АПК</a:t>
            </a:r>
          </a:p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5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работодателей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36192" y="5192606"/>
            <a:ext cx="95418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94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выпускников, наименьший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 отметили в показателе: Уровень способности выпускников к самоорганизации и саморазвитию.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272946"/>
              </p:ext>
            </p:extLst>
          </p:nvPr>
        </p:nvGraphicFramePr>
        <p:xfrm>
          <a:off x="1549810" y="1807302"/>
          <a:ext cx="9528243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488">
                  <a:extLst>
                    <a:ext uri="{9D8B030D-6E8A-4147-A177-3AD203B41FA5}">
                      <a16:colId xmlns:a16="http://schemas.microsoft.com/office/drawing/2014/main" val="3547912063"/>
                    </a:ext>
                  </a:extLst>
                </a:gridCol>
                <a:gridCol w="5806440">
                  <a:extLst>
                    <a:ext uri="{9D8B030D-6E8A-4147-A177-3AD203B41FA5}">
                      <a16:colId xmlns:a16="http://schemas.microsoft.com/office/drawing/2014/main" val="2488732388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4078035895"/>
                    </a:ext>
                  </a:extLst>
                </a:gridCol>
                <a:gridCol w="2057595">
                  <a:extLst>
                    <a:ext uri="{9D8B030D-6E8A-4147-A177-3AD203B41FA5}">
                      <a16:colId xmlns:a16="http://schemas.microsoft.com/office/drawing/2014/main" val="942035918"/>
                    </a:ext>
                  </a:extLst>
                </a:gridCol>
              </a:tblGrid>
              <a:tr h="182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865345034"/>
                  </a:ext>
                </a:extLst>
              </a:tr>
              <a:tr h="60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4182186366"/>
                  </a:ext>
                </a:extLst>
              </a:tr>
              <a:tr h="11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870000824"/>
                  </a:ext>
                </a:extLst>
              </a:tr>
              <a:tr h="11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265544063"/>
                  </a:ext>
                </a:extLst>
              </a:tr>
              <a:tr h="11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523423161"/>
                  </a:ext>
                </a:extLst>
              </a:tr>
              <a:tr h="1182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794920694"/>
                  </a:ext>
                </a:extLst>
              </a:tr>
              <a:tr h="121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802196397"/>
                  </a:ext>
                </a:extLst>
              </a:tr>
              <a:tr h="177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75305078"/>
                  </a:ext>
                </a:extLst>
              </a:tr>
              <a:tr h="236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739414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2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912140"/>
            <a:ext cx="949806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21.03.02 Землеустройство и кадастры, Кадастр недвижимости</a:t>
            </a:r>
          </a:p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работодателей</a:t>
            </a:r>
          </a:p>
          <a:p>
            <a:pPr lvl="0" algn="ctr" defTabSz="914400"/>
            <a:endParaRPr lang="ru-RU" altLang="ru-RU" sz="1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9761" y="4763196"/>
            <a:ext cx="949176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93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 наименьший балл отметили в показателе: Уровнем владения профессиональными компетенциями, знанием необходимых в работе программ.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637582"/>
              </p:ext>
            </p:extLst>
          </p:nvPr>
        </p:nvGraphicFramePr>
        <p:xfrm>
          <a:off x="1549761" y="1662203"/>
          <a:ext cx="9491765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480">
                  <a:extLst>
                    <a:ext uri="{9D8B030D-6E8A-4147-A177-3AD203B41FA5}">
                      <a16:colId xmlns:a16="http://schemas.microsoft.com/office/drawing/2014/main" val="3160026690"/>
                    </a:ext>
                  </a:extLst>
                </a:gridCol>
                <a:gridCol w="5907024">
                  <a:extLst>
                    <a:ext uri="{9D8B030D-6E8A-4147-A177-3AD203B41FA5}">
                      <a16:colId xmlns:a16="http://schemas.microsoft.com/office/drawing/2014/main" val="280106352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77870251"/>
                    </a:ext>
                  </a:extLst>
                </a:gridCol>
                <a:gridCol w="2030261">
                  <a:extLst>
                    <a:ext uri="{9D8B030D-6E8A-4147-A177-3AD203B41FA5}">
                      <a16:colId xmlns:a16="http://schemas.microsoft.com/office/drawing/2014/main" val="721786619"/>
                    </a:ext>
                  </a:extLst>
                </a:gridCol>
              </a:tblGrid>
              <a:tr h="254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953207220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840828882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535051628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71755428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980812808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435352321"/>
                  </a:ext>
                </a:extLst>
              </a:tr>
              <a:tr h="1217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262166892"/>
                  </a:ext>
                </a:extLst>
              </a:tr>
              <a:tr h="254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770036121"/>
                  </a:ext>
                </a:extLst>
              </a:tr>
              <a:tr h="2540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587622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51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1019862"/>
            <a:ext cx="9934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35.03.06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Электрооборудование и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электротехнологии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АПК</a:t>
            </a:r>
          </a:p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работодателей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10512" y="5035589"/>
            <a:ext cx="96380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93,4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выпускников, наименьший балл отметили в показателе: Уровнем владения профессиональными компетенциями, знанием необходимых в работе программ.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0264"/>
              </p:ext>
            </p:extLst>
          </p:nvPr>
        </p:nvGraphicFramePr>
        <p:xfrm>
          <a:off x="1920339" y="1826874"/>
          <a:ext cx="9528242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027">
                  <a:extLst>
                    <a:ext uri="{9D8B030D-6E8A-4147-A177-3AD203B41FA5}">
                      <a16:colId xmlns:a16="http://schemas.microsoft.com/office/drawing/2014/main" val="3811325328"/>
                    </a:ext>
                  </a:extLst>
                </a:gridCol>
                <a:gridCol w="5733091">
                  <a:extLst>
                    <a:ext uri="{9D8B030D-6E8A-4147-A177-3AD203B41FA5}">
                      <a16:colId xmlns:a16="http://schemas.microsoft.com/office/drawing/2014/main" val="2221672556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4123882753"/>
                    </a:ext>
                  </a:extLst>
                </a:gridCol>
                <a:gridCol w="2075980">
                  <a:extLst>
                    <a:ext uri="{9D8B030D-6E8A-4147-A177-3AD203B41FA5}">
                      <a16:colId xmlns:a16="http://schemas.microsoft.com/office/drawing/2014/main" val="669803589"/>
                    </a:ext>
                  </a:extLst>
                </a:gridCol>
              </a:tblGrid>
              <a:tr h="26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511962693"/>
                  </a:ext>
                </a:extLst>
              </a:tr>
              <a:tr h="125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578051269"/>
                  </a:ext>
                </a:extLst>
              </a:tr>
              <a:tr h="17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690348341"/>
                  </a:ext>
                </a:extLst>
              </a:tr>
              <a:tr h="17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635422015"/>
                  </a:ext>
                </a:extLst>
              </a:tr>
              <a:tr h="17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45533405"/>
                  </a:ext>
                </a:extLst>
              </a:tr>
              <a:tr h="17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962042783"/>
                  </a:ext>
                </a:extLst>
              </a:tr>
              <a:tr h="173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2980694611"/>
                  </a:ext>
                </a:extLst>
              </a:tr>
              <a:tr h="260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1452632593"/>
                  </a:ext>
                </a:extLst>
              </a:tr>
              <a:tr h="347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7" marR="47667" marT="0" marB="0"/>
                </a:tc>
                <a:extLst>
                  <a:ext uri="{0D108BD9-81ED-4DB2-BD59-A6C34878D82A}">
                    <a16:rowId xmlns:a16="http://schemas.microsoft.com/office/drawing/2014/main" val="3568295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33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811160" y="1984018"/>
            <a:ext cx="11380840" cy="104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64" tIns="45720" rIns="91440" bIns="76176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3640" y="254410"/>
            <a:ext cx="12755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УДОВЛЕТВОРЕННОСТИ РАБОТОДАТЕЛЕЙ </a:t>
            </a: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УРОВНЕМ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КОМПЕТЕНЦИЕЙ ВЫПУСКНИКОВ</a:t>
            </a:r>
            <a:endParaRPr lang="ru-RU" dirty="0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1359158" y="1019862"/>
            <a:ext cx="9934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 defTabSz="914400"/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подготовки 35.03.06 </a:t>
            </a:r>
            <a:r>
              <a:rPr lang="ru-RU" alt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Агроинженерия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Технические системы в агробизнесе</a:t>
            </a:r>
          </a:p>
          <a:p>
            <a:pPr lvl="0" algn="ctr" defTabSz="914400"/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анкетировании приняли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en-US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alt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работодателей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47088" y="5035589"/>
            <a:ext cx="96014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Удовлетворенность респондентов компетенциями составляет 93,4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Исходя из оценки респондентами уровня своей удовлетворенности различными компетенциями выпускников, наименьший балл отметили в показателе: Уровнем владения профессиональными компетенциями, знанием необходимых в работе программ.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82189"/>
              </p:ext>
            </p:extLst>
          </p:nvPr>
        </p:nvGraphicFramePr>
        <p:xfrm>
          <a:off x="1920337" y="1826874"/>
          <a:ext cx="9528243" cy="2767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095">
                  <a:extLst>
                    <a:ext uri="{9D8B030D-6E8A-4147-A177-3AD203B41FA5}">
                      <a16:colId xmlns:a16="http://schemas.microsoft.com/office/drawing/2014/main" val="4162088645"/>
                    </a:ext>
                  </a:extLst>
                </a:gridCol>
                <a:gridCol w="5655735">
                  <a:extLst>
                    <a:ext uri="{9D8B030D-6E8A-4147-A177-3AD203B41FA5}">
                      <a16:colId xmlns:a16="http://schemas.microsoft.com/office/drawing/2014/main" val="1682775513"/>
                    </a:ext>
                  </a:extLst>
                </a:gridCol>
                <a:gridCol w="1179576">
                  <a:extLst>
                    <a:ext uri="{9D8B030D-6E8A-4147-A177-3AD203B41FA5}">
                      <a16:colId xmlns:a16="http://schemas.microsoft.com/office/drawing/2014/main" val="1338445962"/>
                    </a:ext>
                  </a:extLst>
                </a:gridCol>
                <a:gridCol w="2066837">
                  <a:extLst>
                    <a:ext uri="{9D8B030D-6E8A-4147-A177-3AD203B41FA5}">
                      <a16:colId xmlns:a16="http://schemas.microsoft.com/office/drawing/2014/main" val="2052943412"/>
                    </a:ext>
                  </a:extLst>
                </a:gridCol>
              </a:tblGrid>
              <a:tr h="314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 респондентам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уровня удовлетворенности, %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3534864220"/>
                  </a:ext>
                </a:extLst>
              </a:tr>
              <a:tr h="15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компетенций выпускников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1134206096"/>
                  </a:ext>
                </a:extLst>
              </a:tr>
              <a:tr h="15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общетеоретической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2692960028"/>
                  </a:ext>
                </a:extLst>
              </a:tr>
              <a:tr h="15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практических знаний и умений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260489778"/>
                  </a:ext>
                </a:extLst>
              </a:tr>
              <a:tr h="15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технической подготовки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4124953417"/>
                  </a:ext>
                </a:extLst>
              </a:tr>
              <a:tr h="191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коммуникабельности, умение работать в команде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3562026627"/>
                  </a:ext>
                </a:extLst>
              </a:tr>
              <a:tr h="191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способности выпускников к самоорганизации и саморазвитию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943304545"/>
                  </a:ext>
                </a:extLst>
              </a:tr>
              <a:tr h="314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Уровнем владения профессиональными компетенциями, знанием необходимых в работе программ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1350243269"/>
                  </a:ext>
                </a:extLst>
              </a:tr>
              <a:tr h="382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Оцените пожалуйста общий уровень подготовки молодых специалистов – выпускников филиала по пятибалльной оценочной шкале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612" marR="55612" marT="0" marB="0"/>
                </a:tc>
                <a:extLst>
                  <a:ext uri="{0D108BD9-81ED-4DB2-BD59-A6C34878D82A}">
                    <a16:rowId xmlns:a16="http://schemas.microsoft.com/office/drawing/2014/main" val="372001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20659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229</TotalTime>
  <Words>1865</Words>
  <Application>Microsoft Office PowerPoint</Application>
  <PresentationFormat>Широкоэкранный</PresentationFormat>
  <Paragraphs>437</Paragraphs>
  <Slides>13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Times New Roman</vt:lpstr>
      <vt:lpstr>Wingdings</vt:lpstr>
      <vt:lpstr>Crop</vt:lpstr>
      <vt:lpstr>Анализ мониторинга удовлетворенности работодателей качеством подготовки выпускников за 2023 год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мониторинга удовлетворенности работодателей качеством подготовки выпускников за 2023 год</dc:title>
  <dc:creator>Braun</dc:creator>
  <cp:lastModifiedBy>Braun</cp:lastModifiedBy>
  <cp:revision>8</cp:revision>
  <dcterms:created xsi:type="dcterms:W3CDTF">2023-09-27T04:11:57Z</dcterms:created>
  <dcterms:modified xsi:type="dcterms:W3CDTF">2023-09-27T08:01:34Z</dcterms:modified>
</cp:coreProperties>
</file>